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D5945_246E801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67" r:id="rId4"/>
  </p:sldMasterIdLst>
  <p:notesMasterIdLst>
    <p:notesMasterId r:id="rId14"/>
  </p:notesMasterIdLst>
  <p:handoutMasterIdLst>
    <p:handoutMasterId r:id="rId15"/>
  </p:handoutMasterIdLst>
  <p:sldIdLst>
    <p:sldId id="2147309892" r:id="rId5"/>
    <p:sldId id="2147309894" r:id="rId6"/>
    <p:sldId id="2147309893" r:id="rId7"/>
    <p:sldId id="2147309886" r:id="rId8"/>
    <p:sldId id="2147309887" r:id="rId9"/>
    <p:sldId id="2147309889" r:id="rId10"/>
    <p:sldId id="2147309888" r:id="rId11"/>
    <p:sldId id="2147309890" r:id="rId12"/>
    <p:sldId id="2147309895" r:id="rId13"/>
  </p:sldIdLst>
  <p:sldSz cx="12192000" cy="6858000"/>
  <p:notesSz cx="6858000" cy="9144000"/>
  <p:embeddedFontLst>
    <p:embeddedFont>
      <p:font typeface="IntelOne Display Regular" panose="020B0503020203020204" pitchFamily="34" charset="77"/>
      <p:regular r:id="rId16"/>
    </p:embeddedFont>
    <p:embeddedFont>
      <p:font typeface="IntelOne Mono" panose="020B0509020203020204" pitchFamily="49" charset="77"/>
      <p:regular r:id="rId17"/>
      <p:bold r:id="rId18"/>
      <p:italic r:id="rId19"/>
      <p:boldItalic r:id="rId20"/>
    </p:embeddedFont>
    <p:embeddedFont>
      <p:font typeface="IntelOne Text" panose="020B0503020203020204" pitchFamily="34" charset="77"/>
      <p:regular r:id="rId21"/>
      <p:italic r:id="rId22"/>
    </p:embeddedFont>
    <p:embeddedFont>
      <p:font typeface="IntelOne Text Medium" panose="020B0503020203020204" pitchFamily="34" charset="77"/>
      <p:regular r:id="rId23"/>
      <p:italic r:id="rId24"/>
    </p:embeddedFont>
    <p:embeddedFont>
      <p:font typeface="Montserrat" pitchFamily="2" charset="77"/>
      <p:regular r:id="rId25"/>
      <p:bold r:id="rId26"/>
      <p:italic r:id="rId27"/>
      <p:boldItalic r:id="rId28"/>
    </p:embeddedFont>
    <p:embeddedFont>
      <p:font typeface="Open Sans Medium" panose="020F0502020204030204" pitchFamily="34" charset="0"/>
      <p:regular r:id="rId29"/>
      <p:bold r:id="rId30"/>
      <p:italic r:id="rId31"/>
      <p:boldItalic r:id="rId32"/>
    </p:embeddedFont>
  </p:embeddedFont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702C52C6-020D-EE4B-95DB-02A7932C8038}">
          <p14:sldIdLst/>
        </p14:section>
        <p14:section name="Why standards and openness matter" id="{51FC5281-A146-864C-B290-B6A9F7578753}">
          <p14:sldIdLst/>
        </p14:section>
        <p14:section name="What is RAG? Recap" id="{13096CC7-F657-A546-ABAC-BD587150E68A}">
          <p14:sldIdLst/>
        </p14:section>
        <p14:section name="RAG Challenges" id="{4514083C-F98A-4444-82C3-AA98A3DA7CA9}">
          <p14:sldIdLst/>
        </p14:section>
        <p14:section name="OPEA GenCommps" id="{42D736A1-F9BD-644F-859D-EAE336E2F5F6}">
          <p14:sldIdLst/>
        </p14:section>
        <p14:section name="Community" id="{BF497815-6275-F248-B746-24DA112B1295}">
          <p14:sldIdLst/>
        </p14:section>
        <p14:section name="CTA" id="{41514D88-63B3-8F48-9273-F95401FFB089}">
          <p14:sldIdLst/>
        </p14:section>
        <p14:section name="RAG deep dive" id="{6F1E68B4-090B-DD44-8CF2-95DBD2141BE9}">
          <p14:sldIdLst/>
        </p14:section>
        <p14:section name="Booth Slides" id="{AAD1DB8E-AB93-1248-9910-56FBC0B8FDF4}">
          <p14:sldIdLst>
            <p14:sldId id="2147309892"/>
            <p14:sldId id="2147309894"/>
            <p14:sldId id="2147309893"/>
            <p14:sldId id="2147309886"/>
            <p14:sldId id="2147309887"/>
            <p14:sldId id="2147309889"/>
            <p14:sldId id="2147309888"/>
            <p14:sldId id="2147309890"/>
            <p14:sldId id="2147309895"/>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E5243-13AD-A0C6-5B69-7D2947C05B2C}" name="Shodor Uddin" initials="" userId="S::shodor.uddin@catalysis.co.uk::04625514-12bd-4ad1-9f44-2dc3711298f1" providerId="AD"/>
  <p188:author id="{34B8DD45-A6CB-3F9A-42E3-385A848163C0}" name="Bailes, Shirley" initials="SB" userId="S::shirley.bailes@intel.com::f2be06fc-9a7f-4930-b7fd-e22df9d9e538" providerId="AD"/>
  <p188:author id="{B0B4C97F-7406-078B-0568-FA51282A8432}" name="Ben Thompson" initials="" userId="S::ben@scribbleben.com::273bbe7e-f239-4598-933e-14cc10f190c7" providerId="AD"/>
  <p188:author id="{356B6382-E906-EBC9-976B-4FB87D33DEDE}" name="Ben Thompson" initials="BT" userId="65.catalysis.egnyte.com_tp_egnyte_plus" providerId="Windows Live"/>
  <p188:author id="{4EA51194-9C28-B88D-E064-94B0119A576A}" name="Goldsby, Sonia" initials="SG" userId="S::sonia.goldsby@intel.com::c003e7bd-5160-4508-96c6-741b87e1d638" providerId="AD"/>
  <p188:author id="{76D33198-318A-F018-5C4D-28296C4C7B85}" name="Lanza, Ezequiel" initials="LE" userId="S::ezequiel.lanza@intel.com::b4966864-6f63-4580-a518-19afd62f2824" providerId="AD"/>
  <p188:author id="{8F2979F3-E71E-8169-CB9C-DB067BB80A0C}" name="Druckman, Katherine" initials="KD" userId="S::katherine.druckman@intel.com::fe544811-28b8-489f-aade-36642b81d5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662"/>
    <a:srgbClr val="FFFFFF"/>
    <a:srgbClr val="0068B5"/>
    <a:srgbClr val="B8C0FF"/>
    <a:srgbClr val="EEC3F7"/>
    <a:srgbClr val="000000"/>
    <a:srgbClr val="B9D6E5"/>
    <a:srgbClr val="004A86"/>
    <a:srgbClr val="86B3CA"/>
    <a:srgbClr val="CC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2409F-298E-FE41-A0F1-DFBF3C9960A8}" v="3" dt="2024-09-16T12:18:26.02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2"/>
    <p:restoredTop sz="70455"/>
  </p:normalViewPr>
  <p:slideViewPr>
    <p:cSldViewPr snapToGrid="0">
      <p:cViewPr varScale="1">
        <p:scale>
          <a:sx n="90" d="100"/>
          <a:sy n="90" d="100"/>
        </p:scale>
        <p:origin x="1864" y="1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NUL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7FFD5945_246E8011.xml><?xml version="1.0" encoding="utf-8"?>
<p188:cmLst xmlns:a="http://schemas.openxmlformats.org/drawingml/2006/main" xmlns:r="http://schemas.openxmlformats.org/officeDocument/2006/relationships" xmlns:p188="http://schemas.microsoft.com/office/powerpoint/2018/8/main">
  <p188:cm id="{73AFBCD8-5479-4948-8E8D-3B531B360019}" authorId="{8F2979F3-E71E-8169-CB9C-DB067BB80A0C}" created="2024-08-15T03:37:20.541">
    <ac:deMkLst xmlns:ac="http://schemas.microsoft.com/office/drawing/2013/main/command">
      <pc:docMk xmlns:pc="http://schemas.microsoft.com/office/powerpoint/2013/main/command"/>
      <pc:sldMk xmlns:pc="http://schemas.microsoft.com/office/powerpoint/2013/main/command" cId="611221521" sldId="2147309893"/>
      <ac:picMk id="7" creationId="{78704F0D-F79F-E7B5-8545-151E2FC87809}"/>
    </ac:deMkLst>
    <p188:replyLst>
      <p188:reply id="{8460C84E-A113-2745-B3F5-75E3031E7C4E}" authorId="{8F2979F3-E71E-8169-CB9C-DB067BB80A0C}" created="2024-08-15T19:59:42.558">
        <p188:txBody>
          <a:bodyPr/>
          <a:lstStyle/>
          <a:p>
            <a:r>
              <a:rPr lang="en-US"/>
              <a:t>Changed the title</a:t>
            </a:r>
          </a:p>
        </p188:txBody>
      </p188:reply>
    </p188:replyLst>
    <p188:txBody>
      <a:bodyPr/>
      <a:lstStyle/>
      <a:p>
        <a:r>
          <a:rPr lang="en-US"/>
          <a:t>This one was supposed to represent our RAG app without OPEA. This was sort of the unruly monster of an app that hasn’t benefitted from modular architecture, but was just developed “freehand” and a bit more hacked together. This reads like the OPEA reference is the unruly monster. This is sort of the final step in defining our problem statement before we transition into “btw, what is RAG?” Maybe this one needs to go before slide 10 (now 11) when we introduce OPEA?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IntelOne Display Regular" panose="020B0503020203020204" pitchFamily="34" charset="0"/>
            </a:endParaRPr>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latin typeface="IntelOne Display Regular" panose="020B0503020203020204" pitchFamily="34" charset="0"/>
              </a:rPr>
              <a:t>9/15/24</a:t>
            </a:fld>
            <a:endParaRPr lang="en-US">
              <a:latin typeface="IntelOne Display Regular" panose="020B0503020203020204" pitchFamily="34" charset="0"/>
            </a:endParaRPr>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ntelOne Display Regular" panose="020B0503020203020204" pitchFamily="34" charset="0"/>
            </a:endParaRP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latin typeface="IntelOne Display Regular" panose="020B0503020203020204" pitchFamily="34" charset="0"/>
              </a:rPr>
              <a:t>‹#›</a:t>
            </a:fld>
            <a:endParaRPr lang="en-US">
              <a:latin typeface="IntelOne Display Regular" panose="020B0503020203020204" pitchFamily="34" charset="0"/>
            </a:endParaRPr>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a:ln>
            <a:solidFill>
              <a:schemeClr val="tx1"/>
            </a:solidFill>
          </a:ln>
        </p:spPr>
        <p:txBody>
          <a:bodyPr/>
          <a:lstStyle/>
          <a:p>
            <a:endParaRPr/>
          </a:p>
        </p:txBody>
      </p:sp>
      <p:sp>
        <p:nvSpPr>
          <p:cNvPr id="1056" name="Shape 1056"/>
          <p:cNvSpPr>
            <a:spLocks noGrp="1"/>
          </p:cNvSpPr>
          <p:nvPr>
            <p:ph type="body" sz="quarter" idx="1"/>
          </p:nvPr>
        </p:nvSpPr>
        <p:spPr>
          <a:xfrm>
            <a:off x="381000" y="4343400"/>
            <a:ext cx="6096000" cy="4114800"/>
          </a:xfrm>
          <a:prstGeom prst="rect">
            <a:avLst/>
          </a:prstGeom>
        </p:spPr>
        <p:txBody>
          <a:bodyPr/>
          <a:lstStyle/>
          <a:p>
            <a:endParaRPr/>
          </a:p>
        </p:txBody>
      </p:sp>
      <p:sp>
        <p:nvSpPr>
          <p:cNvPr id="5" name="TextBox 4">
            <a:extLst>
              <a:ext uri="{FF2B5EF4-FFF2-40B4-BE49-F238E27FC236}">
                <a16:creationId xmlns:a16="http://schemas.microsoft.com/office/drawing/2014/main" id="{AC974DBA-BBF8-42CF-982C-7A1ADB614AA1}"/>
              </a:ext>
            </a:extLst>
          </p:cNvPr>
          <p:cNvSpPr txBox="1"/>
          <p:nvPr/>
        </p:nvSpPr>
        <p:spPr>
          <a:xfrm>
            <a:off x="6516189" y="8839787"/>
            <a:ext cx="274114"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fld id="{60C96F01-4937-4FBA-8380-57B7BB426266}" type="slidenum">
              <a:rPr kumimoji="0" lang="en-US" sz="1200" b="0" i="0" u="none" strike="noStrike" cap="none" spc="0" normalizeH="0" baseline="0" smtClean="0">
                <a:ln>
                  <a:noFill/>
                </a:ln>
                <a:solidFill>
                  <a:srgbClr val="000000"/>
                </a:solidFill>
                <a:effectLst/>
                <a:uFillTx/>
                <a:latin typeface="IntelOne Display Regular" panose="020B0503020203020204" pitchFamily="34" charset="0"/>
                <a:ea typeface="+mn-ea"/>
                <a:cs typeface="+mn-cs"/>
                <a:sym typeface="Helvetica Neue"/>
              </a:rPr>
              <a:pPr marL="0" marR="0" indent="0" algn="l" defTabSz="2438338" rtl="0" fontAlgn="auto" latinLnBrk="0" hangingPunct="0">
                <a:lnSpc>
                  <a:spcPct val="90000"/>
                </a:lnSpc>
                <a:spcBef>
                  <a:spcPts val="0"/>
                </a:spcBef>
                <a:spcAft>
                  <a:spcPts val="0"/>
                </a:spcAft>
                <a:buClrTx/>
                <a:buSzTx/>
                <a:buFontTx/>
                <a:buNone/>
                <a:tabLst/>
              </a:pPr>
              <a:t>‹#›</a:t>
            </a:fld>
            <a:endParaRPr kumimoji="0" lang="en-US" sz="1200" b="0" i="0" u="none" strike="noStrike" cap="none" spc="0" normalizeH="0" baseline="0">
              <a:ln>
                <a:noFill/>
              </a:ln>
              <a:solidFill>
                <a:srgbClr val="000000"/>
              </a:solidFill>
              <a:effectLst/>
              <a:uFillTx/>
              <a:latin typeface="IntelOne Display Regular" panose="020B0503020203020204" pitchFamily="34" charset="0"/>
              <a:ea typeface="+mn-ea"/>
              <a:cs typeface="+mn-cs"/>
              <a:sym typeface="Helvetica Neue"/>
            </a:endParaRPr>
          </a:p>
        </p:txBody>
      </p:sp>
      <p:sp>
        <p:nvSpPr>
          <p:cNvPr id="7" name="TextBox 6">
            <a:extLst>
              <a:ext uri="{FF2B5EF4-FFF2-40B4-BE49-F238E27FC236}">
                <a16:creationId xmlns:a16="http://schemas.microsoft.com/office/drawing/2014/main" id="{7F45FA3D-C327-44D1-8601-5830512A80E9}"/>
              </a:ext>
            </a:extLst>
          </p:cNvPr>
          <p:cNvSpPr txBox="1"/>
          <p:nvPr/>
        </p:nvSpPr>
        <p:spPr>
          <a:xfrm>
            <a:off x="5770962" y="169887"/>
            <a:ext cx="783869"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r>
              <a:rPr kumimoji="0" lang="en-US" sz="1200" b="0" i="0" u="none" strike="noStrike" cap="none" spc="0" normalizeH="0" baseline="0">
                <a:ln>
                  <a:noFill/>
                </a:ln>
                <a:solidFill>
                  <a:srgbClr val="000000"/>
                </a:solidFill>
                <a:effectLst/>
                <a:uFillTx/>
                <a:latin typeface="+mn-lt"/>
                <a:ea typeface="+mn-ea"/>
                <a:cs typeface="+mn-cs"/>
                <a:sym typeface="Helvetica Neue"/>
              </a:rPr>
              <a:t>10/1/2020</a:t>
            </a:r>
          </a:p>
        </p:txBody>
      </p:sp>
    </p:spTree>
  </p:cSld>
  <p:clrMap bg1="lt1" tx1="dk1" bg2="lt2" tx2="dk2" accent1="accent1" accent2="accent2" accent3="accent3" accent4="accent4" accent5="accent5" accent6="accent6" hlink="hlink" folHlink="folHlink"/>
  <p:hf sldNum="0" hdr="0" ftr="0" dt="0"/>
  <p:notesStyle>
    <a:lvl1pPr defTabSz="228600" latinLnBrk="0">
      <a:lnSpc>
        <a:spcPct val="117999"/>
      </a:lnSpc>
      <a:defRPr sz="1100">
        <a:latin typeface="IntelOne Display Regular" panose="020B0503020203020204" pitchFamily="34" charset="0"/>
        <a:ea typeface="Intel Clear" panose="020B0604020203020204" pitchFamily="34" charset="0"/>
        <a:cs typeface="Intel Clear" panose="020B0604020203020204" pitchFamily="34" charset="0"/>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And what happens when we get excited and push technology boundaries?</a:t>
            </a:r>
          </a:p>
          <a:p>
            <a:endParaRPr lang="en-US" dirty="0"/>
          </a:p>
          <a:p>
            <a:r>
              <a:rPr lang="en-US" dirty="0"/>
              <a:t>E: As much fun as we’re having making cool new stuff, we tend to focus on the end goal and getting there by any means necessary. That can mean we are constantly reinventing the wheel, which is not the open source way, as we all know.</a:t>
            </a:r>
          </a:p>
          <a:p>
            <a:endParaRPr lang="en-US" dirty="0"/>
          </a:p>
          <a:p>
            <a:r>
              <a:rPr lang="en-US" dirty="0"/>
              <a:t>K: We are breaking a lot of new ground quickly, and there are a lot of different options and paths to reach the same goal. When we are pioneers in a new technology, we often don’t have the luxury of referencing the best practices of those who have gone before us.</a:t>
            </a:r>
          </a:p>
          <a:p>
            <a:endParaRPr lang="en-US" dirty="0"/>
          </a:p>
          <a:p>
            <a:r>
              <a:rPr lang="en-US" dirty="0"/>
              <a:t>E: Because we have so many options, we may end up like this disorganized pile of </a:t>
            </a:r>
            <a:r>
              <a:rPr lang="en-US" dirty="0" err="1"/>
              <a:t>legos</a:t>
            </a:r>
            <a:r>
              <a:rPr lang="en-US" dirty="0"/>
              <a:t> here without a reproduceable way of working.</a:t>
            </a:r>
          </a:p>
          <a:p>
            <a:endParaRPr lang="en-US" dirty="0"/>
          </a:p>
          <a:p>
            <a:r>
              <a:rPr lang="en-US" dirty="0"/>
              <a:t>K: As a community, I think we can do better, and benefit from what we’re all learning in our silos, and bring it together to forge a more standardized path</a:t>
            </a:r>
          </a:p>
        </p:txBody>
      </p:sp>
    </p:spTree>
    <p:extLst>
      <p:ext uri="{BB962C8B-B14F-4D97-AF65-F5344CB8AC3E}">
        <p14:creationId xmlns:p14="http://schemas.microsoft.com/office/powerpoint/2010/main" val="209671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a:t>K: When We’re focused on rapid innovation, especially in pioneering fields, we may be focused on a goal, on a minimum viable product, getting some functionality out the door. But what is sometimes lost in that drive is the foresight to apply principles that lead to interoperability and flexibility. </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And in emerging fields where best practices and modular architectures have not yet been established, that lack of established best practices and standardization slows down </a:t>
            </a:r>
            <a:r>
              <a:rPr lang="en-US" err="1"/>
              <a:t>developement</a:t>
            </a:r>
            <a:r>
              <a:rPr lang="en-US"/>
              <a:t> processes. AI development is like the wild west, with everyone reinventing the wheel in silos. So what we’d like to see is adoption of community-established standards to smooth and speed up everyone’s development workflows.</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I think we’re all open source people here. This is the open source way. We come together to establish the best way, and the vendor-neutral way.</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So Eze, Generative AI development isn’t exactly new per se. How did we get here?</a:t>
            </a:r>
          </a:p>
          <a:p>
            <a:endParaRPr lang="en-US"/>
          </a:p>
        </p:txBody>
      </p:sp>
    </p:spTree>
    <p:extLst>
      <p:ext uri="{BB962C8B-B14F-4D97-AF65-F5344CB8AC3E}">
        <p14:creationId xmlns:p14="http://schemas.microsoft.com/office/powerpoint/2010/main" val="211006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This our current minimum viable product. It works, maybe even well, but you might be wondering how you can make any modifications to that</a:t>
            </a:r>
          </a:p>
          <a:p>
            <a:endParaRPr lang="en-US" dirty="0"/>
          </a:p>
          <a:p>
            <a:r>
              <a:rPr lang="en-US" dirty="0"/>
              <a:t>K: If we had started with something a little more orderly, we may not have created a monster.</a:t>
            </a:r>
          </a:p>
          <a:p>
            <a:endParaRPr lang="en-US" dirty="0"/>
          </a:p>
          <a:p>
            <a:r>
              <a:rPr lang="en-US" dirty="0"/>
              <a:t>We’ve all been there. It works, it was fun to build, but maybe it has a mind of its own!</a:t>
            </a:r>
          </a:p>
        </p:txBody>
      </p:sp>
    </p:spTree>
    <p:extLst>
      <p:ext uri="{BB962C8B-B14F-4D97-AF65-F5344CB8AC3E}">
        <p14:creationId xmlns:p14="http://schemas.microsoft.com/office/powerpoint/2010/main" val="175290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Introduce OPEA (drop is your existing notes here)</a:t>
            </a:r>
          </a:p>
        </p:txBody>
      </p:sp>
    </p:spTree>
    <p:extLst>
      <p:ext uri="{BB962C8B-B14F-4D97-AF65-F5344CB8AC3E}">
        <p14:creationId xmlns:p14="http://schemas.microsoft.com/office/powerpoint/2010/main" val="338190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 We are from Intel, but this is not just an Intel effort. All of these lovely folks have joined us to collaborate on this platform to ensure interoperability, best practices and extensibility</a:t>
            </a:r>
          </a:p>
        </p:txBody>
      </p:sp>
    </p:spTree>
    <p:extLst>
      <p:ext uri="{BB962C8B-B14F-4D97-AF65-F5344CB8AC3E}">
        <p14:creationId xmlns:p14="http://schemas.microsoft.com/office/powerpoint/2010/main" val="274034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950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a:t>Just </a:t>
            </a:r>
            <a:r>
              <a:rPr lang="en-US" err="1"/>
              <a:t>OPEA.dev</a:t>
            </a:r>
            <a:r>
              <a:rPr lang="en-US"/>
              <a:t>. You can get everywhere else from there.</a:t>
            </a:r>
          </a:p>
          <a:p>
            <a:endParaRPr lang="en-US"/>
          </a:p>
        </p:txBody>
      </p:sp>
    </p:spTree>
    <p:extLst>
      <p:ext uri="{BB962C8B-B14F-4D97-AF65-F5344CB8AC3E}">
        <p14:creationId xmlns:p14="http://schemas.microsoft.com/office/powerpoint/2010/main" val="4081161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a:t>Just </a:t>
            </a:r>
            <a:r>
              <a:rPr lang="en-US" err="1"/>
              <a:t>OPEA.dev</a:t>
            </a:r>
            <a:r>
              <a:rPr lang="en-US"/>
              <a:t>. You can get everywhere else from there.</a:t>
            </a:r>
          </a:p>
          <a:p>
            <a:endParaRPr lang="en-US"/>
          </a:p>
        </p:txBody>
      </p:sp>
    </p:spTree>
    <p:extLst>
      <p:ext uri="{BB962C8B-B14F-4D97-AF65-F5344CB8AC3E}">
        <p14:creationId xmlns:p14="http://schemas.microsoft.com/office/powerpoint/2010/main" val="3551301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s://www.intel.com/content/www/us/en/policy/policy-human-rights.html" TargetMode="Externa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5BD18051-9720-2566-0FA8-50E085A62920}"/>
              </a:ext>
            </a:extLst>
          </p:cNvPr>
          <p:cNvSpPr txBox="1">
            <a:spLocks noGrp="1"/>
          </p:cNvSpPr>
          <p:nvPr>
            <p:ph type="title" hasCustomPrompt="1"/>
          </p:nvPr>
        </p:nvSpPr>
        <p:spPr>
          <a:xfrm>
            <a:off x="765038" y="2869600"/>
            <a:ext cx="10912951" cy="1987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lgn="l">
              <a:defRPr sz="6800" b="0" i="0" spc="-300">
                <a:solidFill>
                  <a:schemeClr val="tx1"/>
                </a:solidFill>
                <a:latin typeface="IntelOne Mono" panose="020B0509020203020204" pitchFamily="49" charset="0"/>
              </a:defRPr>
            </a:lvl1pPr>
          </a:lstStyle>
          <a:p>
            <a:r>
              <a:rPr lang="en-US"/>
              <a:t>Presentation Title Here</a:t>
            </a:r>
            <a:endParaRPr/>
          </a:p>
        </p:txBody>
      </p:sp>
      <p:sp>
        <p:nvSpPr>
          <p:cNvPr id="4" name="Text Placeholder 6">
            <a:extLst>
              <a:ext uri="{FF2B5EF4-FFF2-40B4-BE49-F238E27FC236}">
                <a16:creationId xmlns:a16="http://schemas.microsoft.com/office/drawing/2014/main" id="{D61CA59C-9A1A-B231-49AA-67BA4C7EBACE}"/>
              </a:ext>
            </a:extLst>
          </p:cNvPr>
          <p:cNvSpPr>
            <a:spLocks noGrp="1"/>
          </p:cNvSpPr>
          <p:nvPr>
            <p:ph type="body" sz="quarter" idx="27" hasCustomPrompt="1"/>
          </p:nvPr>
        </p:nvSpPr>
        <p:spPr>
          <a:xfrm>
            <a:off x="815838" y="5107007"/>
            <a:ext cx="7899996" cy="662190"/>
          </a:xfrm>
          <a:prstGeom prst="rect">
            <a:avLst/>
          </a:prstGeom>
        </p:spPr>
        <p:txBody>
          <a:bodyPr lIns="0" anchor="b">
            <a:normAutofit/>
          </a:bodyPr>
          <a:lstStyle>
            <a:lvl1pPr marL="0" indent="0" algn="l">
              <a:buNone/>
              <a:defRPr sz="24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Presenter Name</a:t>
            </a:r>
          </a:p>
        </p:txBody>
      </p:sp>
      <p:sp>
        <p:nvSpPr>
          <p:cNvPr id="5" name="Text Placeholder 6">
            <a:extLst>
              <a:ext uri="{FF2B5EF4-FFF2-40B4-BE49-F238E27FC236}">
                <a16:creationId xmlns:a16="http://schemas.microsoft.com/office/drawing/2014/main" id="{926FD08D-A367-8B24-C375-9A2C272DE85C}"/>
              </a:ext>
            </a:extLst>
          </p:cNvPr>
          <p:cNvSpPr>
            <a:spLocks noGrp="1"/>
          </p:cNvSpPr>
          <p:nvPr>
            <p:ph type="body" sz="quarter" idx="28" hasCustomPrompt="1"/>
          </p:nvPr>
        </p:nvSpPr>
        <p:spPr>
          <a:xfrm>
            <a:off x="815838" y="5753599"/>
            <a:ext cx="7912019" cy="662190"/>
          </a:xfrm>
          <a:prstGeom prst="rect">
            <a:avLst/>
          </a:prstGeom>
        </p:spPr>
        <p:txBody>
          <a:bodyPr lIns="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Job Title</a:t>
            </a:r>
          </a:p>
        </p:txBody>
      </p:sp>
      <p:pic>
        <p:nvPicPr>
          <p:cNvPr id="13" name="Picture 12">
            <a:extLst>
              <a:ext uri="{FF2B5EF4-FFF2-40B4-BE49-F238E27FC236}">
                <a16:creationId xmlns:a16="http://schemas.microsoft.com/office/drawing/2014/main" id="{6544486D-FE95-3BCB-FD0D-B8C31E6579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8" y="0"/>
            <a:ext cx="1080052" cy="1080052"/>
          </a:xfrm>
          <a:prstGeom prst="rect">
            <a:avLst/>
          </a:prstGeom>
        </p:spPr>
      </p:pic>
      <p:sp>
        <p:nvSpPr>
          <p:cNvPr id="6" name="TextBox 5">
            <a:extLst>
              <a:ext uri="{FF2B5EF4-FFF2-40B4-BE49-F238E27FC236}">
                <a16:creationId xmlns:a16="http://schemas.microsoft.com/office/drawing/2014/main" id="{FAF84EC2-A228-9AAC-4DC6-0D251FAC1D80}"/>
              </a:ext>
            </a:extLst>
          </p:cNvPr>
          <p:cNvSpPr txBox="1"/>
          <p:nvPr userDrawn="1"/>
        </p:nvSpPr>
        <p:spPr>
          <a:xfrm>
            <a:off x="732086" y="2235101"/>
            <a:ext cx="5966587" cy="384721"/>
          </a:xfrm>
          <a:prstGeom prst="rect">
            <a:avLst/>
          </a:prstGeom>
          <a:noFill/>
        </p:spPr>
        <p:txBody>
          <a:bodyPr wrap="square" rtlCol="0">
            <a:spAutoFit/>
          </a:bodyPr>
          <a:lstStyle/>
          <a:p>
            <a:pPr>
              <a:lnSpc>
                <a:spcPct val="95000"/>
              </a:lnSpc>
            </a:pPr>
            <a:r>
              <a:rPr lang="en-US" sz="2000" b="0" i="0">
                <a:solidFill>
                  <a:schemeClr val="tx1"/>
                </a:solidFill>
                <a:latin typeface="IntelOne Mono" panose="020B0509020203020204" pitchFamily="49" charset="0"/>
              </a:rPr>
              <a:t>Open Ecosystem Summit 2024</a:t>
            </a:r>
            <a:endParaRPr lang="en-US" sz="2000">
              <a:solidFill>
                <a:schemeClr val="tx1"/>
              </a:solidFill>
              <a:latin typeface="IntelOne Mono" panose="020B0509020203020204" pitchFamily="49" charset="0"/>
            </a:endParaRPr>
          </a:p>
        </p:txBody>
      </p:sp>
      <p:pic>
        <p:nvPicPr>
          <p:cNvPr id="3" name="Picture 2" descr="A blue and pink gradient&#10;&#10;Description automatically generated">
            <a:extLst>
              <a:ext uri="{FF2B5EF4-FFF2-40B4-BE49-F238E27FC236}">
                <a16:creationId xmlns:a16="http://schemas.microsoft.com/office/drawing/2014/main" id="{52CEF40D-FA50-EEE4-1104-771635E92B6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blue and white logo&#10;&#10;Description automatically generated">
            <a:extLst>
              <a:ext uri="{FF2B5EF4-FFF2-40B4-BE49-F238E27FC236}">
                <a16:creationId xmlns:a16="http://schemas.microsoft.com/office/drawing/2014/main" id="{615DCDCB-286B-62EE-0100-AAAFA94C4E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9" y="0"/>
            <a:ext cx="1080052" cy="1080052"/>
          </a:xfrm>
          <a:prstGeom prst="rect">
            <a:avLst/>
          </a:prstGeom>
        </p:spPr>
      </p:pic>
    </p:spTree>
    <p:extLst>
      <p:ext uri="{BB962C8B-B14F-4D97-AF65-F5344CB8AC3E}">
        <p14:creationId xmlns:p14="http://schemas.microsoft.com/office/powerpoint/2010/main" val="176514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5250F996-FB5A-9886-FF0B-A420CC427C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4F1A1A63-A326-6BD4-C67A-531143B5A8C4}"/>
              </a:ext>
            </a:extLst>
          </p:cNvPr>
          <p:cNvPicPr>
            <a:picLocks noChangeAspect="1"/>
          </p:cNvPicPr>
          <p:nvPr userDrawn="1"/>
        </p:nvPicPr>
        <p:blipFill>
          <a:blip r:embed="rId4"/>
          <a:stretch>
            <a:fillRect/>
          </a:stretch>
        </p:blipFill>
        <p:spPr>
          <a:xfrm rot="10800000">
            <a:off x="0" y="6249173"/>
            <a:ext cx="12192000" cy="621792"/>
          </a:xfrm>
          <a:prstGeom prst="rect">
            <a:avLst/>
          </a:prstGeom>
        </p:spPr>
      </p:pic>
      <p:pic>
        <p:nvPicPr>
          <p:cNvPr id="15" name="Picture 14">
            <a:extLst>
              <a:ext uri="{FF2B5EF4-FFF2-40B4-BE49-F238E27FC236}">
                <a16:creationId xmlns:a16="http://schemas.microsoft.com/office/drawing/2014/main" id="{C2996861-1F47-251A-8C99-F4C16CCD5B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6" name="TextBox 15" descr="page  number">
            <a:extLst>
              <a:ext uri="{FF2B5EF4-FFF2-40B4-BE49-F238E27FC236}">
                <a16:creationId xmlns:a16="http://schemas.microsoft.com/office/drawing/2014/main" id="{5469B79A-6453-776D-CCF8-567FF6FD5ECC}"/>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7" name="Rectangle 16">
            <a:extLst>
              <a:ext uri="{FF2B5EF4-FFF2-40B4-BE49-F238E27FC236}">
                <a16:creationId xmlns:a16="http://schemas.microsoft.com/office/drawing/2014/main" id="{69273EEB-99A8-4D33-7055-70AD02153020}"/>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descr="department or event name">
            <a:extLst>
              <a:ext uri="{FF2B5EF4-FFF2-40B4-BE49-F238E27FC236}">
                <a16:creationId xmlns:a16="http://schemas.microsoft.com/office/drawing/2014/main" id="{BF0AF4DE-665F-FCAD-F568-F5459B146E0A}"/>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9" name="Picture 18" descr="A blue and white logo&#10;&#10;Description automatically generated">
            <a:extLst>
              <a:ext uri="{FF2B5EF4-FFF2-40B4-BE49-F238E27FC236}">
                <a16:creationId xmlns:a16="http://schemas.microsoft.com/office/drawing/2014/main" id="{C01ED19E-1C60-6042-32E6-E111EFF5AAC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132077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5C5CD6-2A62-BCC9-FE18-843B15B94947}"/>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pic>
        <p:nvPicPr>
          <p:cNvPr id="14" name="Picture 13">
            <a:extLst>
              <a:ext uri="{FF2B5EF4-FFF2-40B4-BE49-F238E27FC236}">
                <a16:creationId xmlns:a16="http://schemas.microsoft.com/office/drawing/2014/main" id="{99E56BAE-BD8A-7253-1EDC-8AE111C8019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70C0"/>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rgbClr val="0070C0"/>
                </a:solidFill>
                <a:latin typeface="+mn-lt"/>
              </a:defRPr>
            </a:lvl1pPr>
            <a:lvl2pPr>
              <a:defRPr sz="2400">
                <a:solidFill>
                  <a:srgbClr val="0070C0"/>
                </a:solidFill>
                <a:latin typeface="+mn-lt"/>
              </a:defRPr>
            </a:lvl2pPr>
            <a:lvl3pPr>
              <a:defRPr sz="2000">
                <a:solidFill>
                  <a:srgbClr val="0070C0"/>
                </a:solidFill>
                <a:latin typeface="+mn-lt"/>
              </a:defRPr>
            </a:lvl3pPr>
            <a:lvl4pPr>
              <a:defRPr sz="1600">
                <a:solidFill>
                  <a:srgbClr val="0070C0"/>
                </a:solidFill>
                <a:latin typeface="+mn-lt"/>
              </a:defRPr>
            </a:lvl4pPr>
            <a:lvl5pPr>
              <a:defRPr>
                <a:solidFill>
                  <a:srgbClr val="0070C0"/>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68A53DEC-D734-2247-01DA-8FEE2FA63EED}"/>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descr="department or event name">
            <a:extLst>
              <a:ext uri="{FF2B5EF4-FFF2-40B4-BE49-F238E27FC236}">
                <a16:creationId xmlns:a16="http://schemas.microsoft.com/office/drawing/2014/main" id="{1DFEF36B-624A-1DFF-CC1A-1F114BDF48CC}"/>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7" name="Picture 6" descr="A blue and white logo&#10;&#10;Description automatically generated">
            <a:extLst>
              <a:ext uri="{FF2B5EF4-FFF2-40B4-BE49-F238E27FC236}">
                <a16:creationId xmlns:a16="http://schemas.microsoft.com/office/drawing/2014/main" id="{14B45EBF-F443-4363-6525-966342A4D2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20408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A blue and pink gradient&#10;&#10;Description automatically generated">
            <a:extLst>
              <a:ext uri="{FF2B5EF4-FFF2-40B4-BE49-F238E27FC236}">
                <a16:creationId xmlns:a16="http://schemas.microsoft.com/office/drawing/2014/main" id="{B95BA2C8-CEAF-22B8-BB79-5BCB0D4737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cs typeface="IntelOne Display AR Regular" panose="020B0503020203020204" pitchFamily="34" charset="-78"/>
              </a:defRPr>
            </a:lvl3pPr>
            <a:lvl4pPr>
              <a:defRPr sz="1600">
                <a:solidFill>
                  <a:schemeClr val="tx1"/>
                </a:solidFill>
                <a:latin typeface="+mn-lt"/>
                <a:cs typeface="IntelOne Display AR Regular" panose="020B0503020203020204" pitchFamily="34" charset="-78"/>
              </a:defRPr>
            </a:lvl4pPr>
            <a:lvl5pPr>
              <a:defRPr>
                <a:solidFill>
                  <a:schemeClr val="tx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9176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1664C-434F-14EE-725D-DD36580DE2D4}"/>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17C8FE"/>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1756B3"/>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cs typeface="IntelOne Display AR Regular" panose="020B0503020203020204" pitchFamily="34" charset="-78"/>
              </a:defRPr>
            </a:lvl3pPr>
            <a:lvl4pPr>
              <a:defRPr sz="1600">
                <a:solidFill>
                  <a:schemeClr val="bg1"/>
                </a:solidFill>
                <a:latin typeface="+mn-lt"/>
                <a:cs typeface="IntelOne Display AR Regular" panose="020B0503020203020204" pitchFamily="34" charset="-78"/>
              </a:defRPr>
            </a:lvl4pPr>
            <a:lvl5pPr>
              <a:defRPr>
                <a:solidFill>
                  <a:schemeClr val="bg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defRPr>
            </a:lvl3pPr>
            <a:lvl4pPr>
              <a:defRPr sz="1600">
                <a:solidFill>
                  <a:schemeClr val="bg1"/>
                </a:solidFill>
                <a:latin typeface="+mn-lt"/>
              </a:defRPr>
            </a:lvl4pPr>
            <a:lvl5pPr>
              <a:defRPr>
                <a:solidFill>
                  <a:schemeClr val="bg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8742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90977E13-8E42-6ED0-A430-4FB2D2BE51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blue and pink squares&#10;&#10;Description automatically generated">
            <a:extLst>
              <a:ext uri="{FF2B5EF4-FFF2-40B4-BE49-F238E27FC236}">
                <a16:creationId xmlns:a16="http://schemas.microsoft.com/office/drawing/2014/main" id="{FEB73A21-5BF1-8F57-5F4E-CF5BDB195B68}"/>
              </a:ext>
            </a:extLst>
          </p:cNvPr>
          <p:cNvPicPr>
            <a:picLocks noChangeAspect="1"/>
          </p:cNvPicPr>
          <p:nvPr userDrawn="1"/>
        </p:nvPicPr>
        <p:blipFill>
          <a:blip r:embed="rId4" cstate="print">
            <a:alphaModFix amt="35000"/>
            <a:extLst>
              <a:ext uri="{28A0092B-C50C-407E-A947-70E740481C1C}">
                <a14:useLocalDpi xmlns:a14="http://schemas.microsoft.com/office/drawing/2010/main" val="0"/>
              </a:ext>
            </a:extLst>
          </a:blip>
          <a:stretch>
            <a:fillRect/>
          </a:stretch>
        </p:blipFill>
        <p:spPr>
          <a:xfrm>
            <a:off x="0" y="107"/>
            <a:ext cx="12192000" cy="6857786"/>
          </a:xfrm>
          <a:prstGeom prst="rect">
            <a:avLst/>
          </a:prstGeom>
        </p:spPr>
      </p:pic>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293017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Divider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30151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_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ue and pink gradient&#10;&#10;Description automatically generated">
            <a:extLst>
              <a:ext uri="{FF2B5EF4-FFF2-40B4-BE49-F238E27FC236}">
                <a16:creationId xmlns:a16="http://schemas.microsoft.com/office/drawing/2014/main" id="{34EA41B1-C77C-F967-A645-1CEDED5B3A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58268770-6D75-A542-E32F-9F921A27FF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4666" y="2755052"/>
            <a:ext cx="3322667" cy="1347895"/>
          </a:xfrm>
          <a:prstGeom prst="rect">
            <a:avLst/>
          </a:prstGeom>
        </p:spPr>
      </p:pic>
      <p:sp>
        <p:nvSpPr>
          <p:cNvPr id="6" name="TextBox 5">
            <a:extLst>
              <a:ext uri="{FF2B5EF4-FFF2-40B4-BE49-F238E27FC236}">
                <a16:creationId xmlns:a16="http://schemas.microsoft.com/office/drawing/2014/main" id="{CECC663E-9F18-3281-3C97-DCC91F1CE32F}"/>
              </a:ext>
            </a:extLst>
          </p:cNvPr>
          <p:cNvSpPr txBox="1"/>
          <p:nvPr userDrawn="1"/>
        </p:nvSpPr>
        <p:spPr>
          <a:xfrm>
            <a:off x="1161535" y="5638803"/>
            <a:ext cx="9860692" cy="1015663"/>
          </a:xfrm>
          <a:prstGeom prst="rect">
            <a:avLst/>
          </a:prstGeom>
          <a:noFill/>
        </p:spPr>
        <p:txBody>
          <a:bodyPr wrap="square" rtlCol="0">
            <a:spAutoFit/>
          </a:bodyPr>
          <a:lstStyle/>
          <a:p>
            <a:pPr algn="ctr">
              <a:lnSpc>
                <a:spcPct val="100000"/>
              </a:lnSpc>
              <a:spcBef>
                <a:spcPts val="600"/>
              </a:spcBef>
            </a:pPr>
            <a:r>
              <a:rPr kumimoji="0" lang="en-US" sz="900" b="0" i="0" u="none" strike="noStrike" cap="none" spc="0" normalizeH="0" baseline="0">
                <a:ln>
                  <a:noFill/>
                </a:ln>
                <a:solidFill>
                  <a:schemeClr val="tx1"/>
                </a:solidFill>
                <a:effectLst/>
                <a:uFillTx/>
                <a:latin typeface="IntelOne Text Medium" panose="020B0503020203020204" pitchFamily="34" charset="77"/>
                <a:ea typeface="+mn-ea"/>
                <a:cs typeface="+mn-cs"/>
                <a:sym typeface="Helvetica Neue"/>
              </a:rPr>
              <a:t>Notices and disclaimers</a:t>
            </a:r>
          </a:p>
          <a:p>
            <a:pPr algn="ctr">
              <a:lnSpc>
                <a:spcPct val="100000"/>
              </a:lnSpc>
              <a:spcBef>
                <a:spcPts val="600"/>
              </a:spcBef>
            </a:pPr>
            <a:r>
              <a:rPr kumimoji="0" lang="en-US" sz="900" b="0" i="0" u="none" strike="noStrike" cap="none" spc="0" normalizeH="0" baseline="0">
                <a:ln>
                  <a:noFill/>
                </a:ln>
                <a:solidFill>
                  <a:schemeClr val="tx1"/>
                </a:solidFill>
                <a:effectLst/>
                <a:uFillTx/>
                <a:latin typeface="+mn-lt"/>
                <a:ea typeface="+mn-ea"/>
                <a:cs typeface="+mn-cs"/>
                <a:sym typeface="Helvetica Neue"/>
              </a:rPr>
              <a:t>Intel is committed to respecting human rights and avoiding complicity in human rights abuses. See Intel</a:t>
            </a:r>
            <a:r>
              <a:rPr kumimoji="0" lang="da-DK" sz="900" b="0" i="0" u="none" strike="noStrike" cap="none" spc="0" normalizeH="0" baseline="0">
                <a:ln>
                  <a:noFill/>
                </a:ln>
                <a:solidFill>
                  <a:schemeClr val="tx1"/>
                </a:solidFill>
                <a:effectLst/>
                <a:uFillTx/>
                <a:latin typeface="+mn-lt"/>
                <a:ea typeface="+mn-ea"/>
                <a:cs typeface="+mn-cs"/>
                <a:sym typeface="Helvetica Neue"/>
              </a:rPr>
              <a:t>’s </a:t>
            </a:r>
            <a:r>
              <a:rPr kumimoji="0" lang="en-US" sz="900" b="0" i="0" u="sng" strike="noStrike" cap="none" spc="0" normalizeH="0" baseline="0">
                <a:ln>
                  <a:noFill/>
                </a:ln>
                <a:solidFill>
                  <a:schemeClr val="tx1"/>
                </a:solidFill>
                <a:effectLst/>
                <a:uFillTx/>
                <a:latin typeface="+mn-lt"/>
                <a:ea typeface="+mn-ea"/>
                <a:cs typeface="+mn-cs"/>
                <a:sym typeface="Helvetica Neue"/>
                <a:hlinkClick r:id="rId5">
                  <a:extLst>
                    <a:ext uri="{A12FA001-AC4F-418D-AE19-62706E023703}">
                      <ahyp:hlinkClr xmlns:ahyp="http://schemas.microsoft.com/office/drawing/2018/hyperlinkcolor" val="tx"/>
                    </a:ext>
                  </a:extLst>
                </a:hlinkClick>
              </a:rPr>
              <a:t>Global Human Rights Principles</a:t>
            </a:r>
            <a:r>
              <a:rPr kumimoji="0" lang="da-DK" sz="900" b="0" i="0" u="none" strike="noStrike" cap="none" spc="0" normalizeH="0" baseline="0">
                <a:ln>
                  <a:noFill/>
                </a:ln>
                <a:solidFill>
                  <a:schemeClr val="tx1"/>
                </a:solidFill>
                <a:effectLst/>
                <a:uFillTx/>
                <a:latin typeface="+mn-lt"/>
                <a:ea typeface="+mn-ea"/>
                <a:cs typeface="+mn-cs"/>
                <a:sym typeface="Helvetica Neue"/>
              </a:rPr>
              <a:t>. Intel® </a:t>
            </a:r>
            <a:r>
              <a:rPr kumimoji="0" lang="en-US" sz="900" b="0" i="0" u="none" strike="noStrike" cap="none" spc="0" normalizeH="0" baseline="0">
                <a:ln>
                  <a:noFill/>
                </a:ln>
                <a:solidFill>
                  <a:schemeClr val="tx1"/>
                </a:solidFill>
                <a:effectLst/>
                <a:uFillTx/>
                <a:latin typeface="+mn-lt"/>
                <a:ea typeface="+mn-ea"/>
                <a:cs typeface="+mn-cs"/>
                <a:sym typeface="Helvetica Neue"/>
              </a:rPr>
              <a:t>products and software are intended only to be used in applications that do not cause or contribute to a violation of an internationally recognized human right.</a:t>
            </a:r>
          </a:p>
          <a:p>
            <a:pPr algn="ctr">
              <a:lnSpc>
                <a:spcPct val="100000"/>
              </a:lnSpc>
              <a:spcBef>
                <a:spcPts val="600"/>
              </a:spcBef>
            </a:pPr>
            <a:r>
              <a:rPr kumimoji="0" lang="da-DK" sz="900" b="0" i="0" u="none" strike="noStrike" cap="none" spc="0" normalizeH="0" baseline="0">
                <a:ln>
                  <a:noFill/>
                </a:ln>
                <a:solidFill>
                  <a:schemeClr val="tx1"/>
                </a:solidFill>
                <a:effectLst/>
                <a:uFillTx/>
                <a:latin typeface="+mn-lt"/>
                <a:ea typeface="+mn-ea"/>
                <a:cs typeface="+mn-cs"/>
                <a:sym typeface="Helvetica Neue"/>
              </a:rPr>
              <a:t>Intel® </a:t>
            </a:r>
            <a:r>
              <a:rPr kumimoji="0" lang="en-US" sz="900" b="0" i="0" u="none" strike="noStrike" cap="none" spc="0" normalizeH="0" baseline="0">
                <a:ln>
                  <a:noFill/>
                </a:ln>
                <a:solidFill>
                  <a:schemeClr val="tx1"/>
                </a:solidFill>
                <a:effectLst/>
                <a:uFillTx/>
                <a:latin typeface="+mn-lt"/>
                <a:ea typeface="+mn-ea"/>
                <a:cs typeface="+mn-cs"/>
                <a:sym typeface="Helvetica Neue"/>
              </a:rPr>
              <a:t>technologies may require enabled hardware, software, or service activation. No product or component can be absolutely secure.</a:t>
            </a:r>
            <a:r>
              <a:rPr kumimoji="0" lang="da-DK"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 Your costs and results may vary.</a:t>
            </a:r>
          </a:p>
          <a:p>
            <a:pPr algn="ctr">
              <a:lnSpc>
                <a:spcPct val="100000"/>
              </a:lnSpc>
              <a:spcBef>
                <a:spcPts val="600"/>
              </a:spcBef>
            </a:pPr>
            <a:r>
              <a:rPr kumimoji="0" lang="de-DE"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Intel Corporation. Intel, the Intel logo, and other Intel marks are trademarks of Intel Corporation or its subsidiaries. Other names and brands may be claimed as the property of others. </a:t>
            </a:r>
          </a:p>
        </p:txBody>
      </p:sp>
    </p:spTree>
    <p:extLst>
      <p:ext uri="{BB962C8B-B14F-4D97-AF65-F5344CB8AC3E}">
        <p14:creationId xmlns:p14="http://schemas.microsoft.com/office/powerpoint/2010/main" val="5479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Column Heavy Content">
  <p:cSld name="1 Column Heavy Conten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8716" y="256267"/>
            <a:ext cx="115832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body" idx="1"/>
          </p:nvPr>
        </p:nvSpPr>
        <p:spPr>
          <a:xfrm>
            <a:off x="310967" y="1126688"/>
            <a:ext cx="11583200" cy="4965200"/>
          </a:xfrm>
          <a:prstGeom prst="rect">
            <a:avLst/>
          </a:prstGeom>
          <a:noFill/>
          <a:ln>
            <a:noFill/>
          </a:ln>
        </p:spPr>
        <p:txBody>
          <a:bodyPr spcFirstLastPara="1" wrap="square" lIns="91425" tIns="91425" rIns="91425" bIns="91425" anchor="t" anchorCtr="0">
            <a:normAutofit/>
          </a:bodyPr>
          <a:lstStyle>
            <a:lvl1pPr marL="609585" lvl="0" indent="-423323" algn="l">
              <a:lnSpc>
                <a:spcPct val="95000"/>
              </a:lnSpc>
              <a:spcBef>
                <a:spcPts val="667"/>
              </a:spcBef>
              <a:spcAft>
                <a:spcPts val="0"/>
              </a:spcAft>
              <a:buSzPts val="1400"/>
              <a:buChar char="●"/>
              <a:defRPr sz="1867"/>
            </a:lvl1pPr>
            <a:lvl2pPr marL="1219170" lvl="1" indent="-389457" algn="l">
              <a:lnSpc>
                <a:spcPct val="95000"/>
              </a:lnSpc>
              <a:spcBef>
                <a:spcPts val="667"/>
              </a:spcBef>
              <a:spcAft>
                <a:spcPts val="0"/>
              </a:spcAft>
              <a:buSzPts val="1000"/>
              <a:buChar char="○"/>
              <a:defRPr sz="1333"/>
            </a:lvl2pPr>
            <a:lvl3pPr marL="1828754" lvl="2" indent="-389457" algn="l">
              <a:lnSpc>
                <a:spcPct val="95000"/>
              </a:lnSpc>
              <a:spcBef>
                <a:spcPts val="667"/>
              </a:spcBef>
              <a:spcAft>
                <a:spcPts val="0"/>
              </a:spcAft>
              <a:buSzPts val="1000"/>
              <a:buChar char="■"/>
              <a:defRPr sz="1333"/>
            </a:lvl3pPr>
            <a:lvl4pPr marL="2438339" lvl="3" indent="-389457" algn="l">
              <a:lnSpc>
                <a:spcPct val="95000"/>
              </a:lnSpc>
              <a:spcBef>
                <a:spcPts val="667"/>
              </a:spcBef>
              <a:spcAft>
                <a:spcPts val="0"/>
              </a:spcAft>
              <a:buSzPts val="1000"/>
              <a:buChar char="●"/>
              <a:defRPr sz="1333"/>
            </a:lvl4pPr>
            <a:lvl5pPr marL="3047924" lvl="4" indent="-389457" algn="l">
              <a:lnSpc>
                <a:spcPct val="95000"/>
              </a:lnSpc>
              <a:spcBef>
                <a:spcPts val="667"/>
              </a:spcBef>
              <a:spcAft>
                <a:spcPts val="0"/>
              </a:spcAft>
              <a:buSzPts val="1000"/>
              <a:buChar char="○"/>
              <a:defRPr sz="1333"/>
            </a:lvl5pPr>
            <a:lvl6pPr marL="3657509" lvl="5" indent="-389457" algn="l">
              <a:lnSpc>
                <a:spcPct val="95000"/>
              </a:lnSpc>
              <a:spcBef>
                <a:spcPts val="667"/>
              </a:spcBef>
              <a:spcAft>
                <a:spcPts val="0"/>
              </a:spcAft>
              <a:buSzPts val="1000"/>
              <a:buChar char="■"/>
              <a:defRPr sz="1333"/>
            </a:lvl6pPr>
            <a:lvl7pPr marL="4267093" lvl="6" indent="-389457" algn="l">
              <a:lnSpc>
                <a:spcPct val="95000"/>
              </a:lnSpc>
              <a:spcBef>
                <a:spcPts val="667"/>
              </a:spcBef>
              <a:spcAft>
                <a:spcPts val="0"/>
              </a:spcAft>
              <a:buSzPts val="1000"/>
              <a:buChar char="●"/>
              <a:defRPr sz="1333"/>
            </a:lvl7pPr>
            <a:lvl8pPr marL="4876678" lvl="7" indent="-389457" algn="l">
              <a:lnSpc>
                <a:spcPct val="95000"/>
              </a:lnSpc>
              <a:spcBef>
                <a:spcPts val="667"/>
              </a:spcBef>
              <a:spcAft>
                <a:spcPts val="0"/>
              </a:spcAft>
              <a:buSzPts val="1000"/>
              <a:buChar char="○"/>
              <a:defRPr sz="1333"/>
            </a:lvl8pPr>
            <a:lvl9pPr marL="5486263" lvl="8" indent="-389457" algn="l">
              <a:lnSpc>
                <a:spcPct val="95000"/>
              </a:lnSpc>
              <a:spcBef>
                <a:spcPts val="667"/>
              </a:spcBef>
              <a:spcAft>
                <a:spcPts val="667"/>
              </a:spcAft>
              <a:buSzPts val="1000"/>
              <a:buChar char="■"/>
              <a:defRPr sz="1333"/>
            </a:lvl9pPr>
          </a:lstStyle>
          <a:p>
            <a:endParaRPr/>
          </a:p>
        </p:txBody>
      </p:sp>
      <p:sp>
        <p:nvSpPr>
          <p:cNvPr id="36" name="Google Shape;36;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7" name="Google Shape;37;p21"/>
          <p:cNvSpPr/>
          <p:nvPr/>
        </p:nvSpPr>
        <p:spPr>
          <a:xfrm>
            <a:off x="0" y="-4567"/>
            <a:ext cx="12207200" cy="844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a:ea typeface="Montserrat"/>
              <a:cs typeface="Montserrat"/>
              <a:sym typeface="Montserrat"/>
            </a:endParaRPr>
          </a:p>
        </p:txBody>
      </p:sp>
      <p:pic>
        <p:nvPicPr>
          <p:cNvPr id="38" name="Google Shape;38;p21"/>
          <p:cNvPicPr preferRelativeResize="0"/>
          <p:nvPr/>
        </p:nvPicPr>
        <p:blipFill rotWithShape="1">
          <a:blip r:embed="rId2">
            <a:alphaModFix/>
          </a:blip>
          <a:srcRect/>
          <a:stretch/>
        </p:blipFill>
        <p:spPr>
          <a:xfrm>
            <a:off x="232311" y="6420296"/>
            <a:ext cx="1370340" cy="296265"/>
          </a:xfrm>
          <a:prstGeom prst="rect">
            <a:avLst/>
          </a:prstGeom>
          <a:noFill/>
          <a:ln>
            <a:noFill/>
          </a:ln>
        </p:spPr>
      </p:pic>
    </p:spTree>
    <p:extLst>
      <p:ext uri="{BB962C8B-B14F-4D97-AF65-F5344CB8AC3E}">
        <p14:creationId xmlns:p14="http://schemas.microsoft.com/office/powerpoint/2010/main" val="26306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blue and pink gradient&#10;&#10;Description automatically generated">
            <a:extLst>
              <a:ext uri="{FF2B5EF4-FFF2-40B4-BE49-F238E27FC236}">
                <a16:creationId xmlns:a16="http://schemas.microsoft.com/office/drawing/2014/main" id="{0C7B2839-C179-485C-3292-59AD3250DD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62353F1-84A3-60D0-BA98-1F6F670481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3" name="Picture 12">
            <a:extLst>
              <a:ext uri="{FF2B5EF4-FFF2-40B4-BE49-F238E27FC236}">
                <a16:creationId xmlns:a16="http://schemas.microsoft.com/office/drawing/2014/main" id="{4D266322-41EF-EBE2-BC43-111EC16F233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5" name="TextBox 14" descr="page  number">
            <a:extLst>
              <a:ext uri="{FF2B5EF4-FFF2-40B4-BE49-F238E27FC236}">
                <a16:creationId xmlns:a16="http://schemas.microsoft.com/office/drawing/2014/main" id="{EB3FA7C3-3471-0D48-CF78-9870F9C4957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a:extLst>
              <a:ext uri="{FF2B5EF4-FFF2-40B4-BE49-F238E27FC236}">
                <a16:creationId xmlns:a16="http://schemas.microsoft.com/office/drawing/2014/main" id="{C4A73459-24FB-A979-0D45-FC774C19469C}"/>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descr="department or event name">
            <a:extLst>
              <a:ext uri="{FF2B5EF4-FFF2-40B4-BE49-F238E27FC236}">
                <a16:creationId xmlns:a16="http://schemas.microsoft.com/office/drawing/2014/main" id="{3FAE60FD-0E4F-06DB-4FA2-488E9B0269B0}"/>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8" name="Picture 17" descr="A blue and white logo&#10;&#10;Description automatically generated">
            <a:extLst>
              <a:ext uri="{FF2B5EF4-FFF2-40B4-BE49-F238E27FC236}">
                <a16:creationId xmlns:a16="http://schemas.microsoft.com/office/drawing/2014/main" id="{ED336AF6-4338-BA81-BC6E-90372005A44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52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1EBFEB-48EB-0AAD-09FE-64542D2B2C20}"/>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4" name="Picture 3">
            <a:extLst>
              <a:ext uri="{FF2B5EF4-FFF2-40B4-BE49-F238E27FC236}">
                <a16:creationId xmlns:a16="http://schemas.microsoft.com/office/drawing/2014/main" id="{BC058810-5C46-B7A0-90C9-225055EC90F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5" name="TextBox 4" descr="page  number">
            <a:extLst>
              <a:ext uri="{FF2B5EF4-FFF2-40B4-BE49-F238E27FC236}">
                <a16:creationId xmlns:a16="http://schemas.microsoft.com/office/drawing/2014/main" id="{1AECC345-8041-6B48-CE56-DE9CA06E841E}"/>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6" name="Rectangle 5">
            <a:extLst>
              <a:ext uri="{FF2B5EF4-FFF2-40B4-BE49-F238E27FC236}">
                <a16:creationId xmlns:a16="http://schemas.microsoft.com/office/drawing/2014/main" id="{800D1EB5-DE04-9D87-ABC4-12B88D6AF1BF}"/>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department or event name">
            <a:extLst>
              <a:ext uri="{FF2B5EF4-FFF2-40B4-BE49-F238E27FC236}">
                <a16:creationId xmlns:a16="http://schemas.microsoft.com/office/drawing/2014/main" id="{2F2EB602-9142-E082-8481-960F0005E732}"/>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8" name="Picture 7" descr="A blue and white logo&#10;&#10;Description automatically generated">
            <a:extLst>
              <a:ext uri="{FF2B5EF4-FFF2-40B4-BE49-F238E27FC236}">
                <a16:creationId xmlns:a16="http://schemas.microsoft.com/office/drawing/2014/main" id="{B4F2F724-BA49-329A-85D4-620016A58E8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134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2" name="Rectangle 11" descr="department or event name">
            <a:extLst>
              <a:ext uri="{FF2B5EF4-FFF2-40B4-BE49-F238E27FC236}">
                <a16:creationId xmlns:a16="http://schemas.microsoft.com/office/drawing/2014/main" id="{05AD0523-948E-7566-EE1F-B6060F6886AF}"/>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4" name="Picture 3" descr="A blue and white logo&#10;&#10;Description automatically generated">
            <a:extLst>
              <a:ext uri="{FF2B5EF4-FFF2-40B4-BE49-F238E27FC236}">
                <a16:creationId xmlns:a16="http://schemas.microsoft.com/office/drawing/2014/main" id="{842CE709-C33D-AE75-A100-454564C4545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5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blue and pink gradient&#10;&#10;Description automatically generated">
            <a:extLst>
              <a:ext uri="{FF2B5EF4-FFF2-40B4-BE49-F238E27FC236}">
                <a16:creationId xmlns:a16="http://schemas.microsoft.com/office/drawing/2014/main" id="{0CF7B572-E511-FF86-8A80-2F21CC05B8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4"/>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8" name="Picture 17">
            <a:extLst>
              <a:ext uri="{FF2B5EF4-FFF2-40B4-BE49-F238E27FC236}">
                <a16:creationId xmlns:a16="http://schemas.microsoft.com/office/drawing/2014/main" id="{43B48A74-02B6-07C3-20C9-4743050D20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9" name="Picture 18">
            <a:extLst>
              <a:ext uri="{FF2B5EF4-FFF2-40B4-BE49-F238E27FC236}">
                <a16:creationId xmlns:a16="http://schemas.microsoft.com/office/drawing/2014/main" id="{1B49C6C1-940D-CE98-F487-35E854B8617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20" name="TextBox 19" descr="page  number">
            <a:extLst>
              <a:ext uri="{FF2B5EF4-FFF2-40B4-BE49-F238E27FC236}">
                <a16:creationId xmlns:a16="http://schemas.microsoft.com/office/drawing/2014/main" id="{F4EE4CEE-215A-5EB7-2DB2-641C8F1D503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1" name="Rectangle 20">
            <a:extLst>
              <a:ext uri="{FF2B5EF4-FFF2-40B4-BE49-F238E27FC236}">
                <a16:creationId xmlns:a16="http://schemas.microsoft.com/office/drawing/2014/main" id="{739E4A8F-78BE-DDAD-1064-B802DA0CD7B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descr="department or event name">
            <a:extLst>
              <a:ext uri="{FF2B5EF4-FFF2-40B4-BE49-F238E27FC236}">
                <a16:creationId xmlns:a16="http://schemas.microsoft.com/office/drawing/2014/main" id="{625B2FCF-370D-A75B-2531-E976E9872BFD}"/>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3" name="Picture 22" descr="A blue and white logo&#10;&#10;Description automatically generated">
            <a:extLst>
              <a:ext uri="{FF2B5EF4-FFF2-40B4-BE49-F238E27FC236}">
                <a16:creationId xmlns:a16="http://schemas.microsoft.com/office/drawing/2014/main" id="{6B4AA068-F981-F4BA-F0E5-5F60E9AC9E2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7947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68B5"/>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4233F3A8-8F9D-DCA6-5263-9F4D99FDCE4F}"/>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0" name="Picture 9">
            <a:extLst>
              <a:ext uri="{FF2B5EF4-FFF2-40B4-BE49-F238E27FC236}">
                <a16:creationId xmlns:a16="http://schemas.microsoft.com/office/drawing/2014/main" id="{088FDFEE-AC10-C9D1-74A6-2AECDEC4932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3" name="Rectangle 12">
            <a:extLst>
              <a:ext uri="{FF2B5EF4-FFF2-40B4-BE49-F238E27FC236}">
                <a16:creationId xmlns:a16="http://schemas.microsoft.com/office/drawing/2014/main" id="{09B33401-2D0D-3C6E-35BE-A1C577B509D1}"/>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44794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Ecosystem Summit 2024</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cxnSp>
        <p:nvCxnSpPr>
          <p:cNvPr id="8" name="Straight Connector 7">
            <a:extLst>
              <a:ext uri="{FF2B5EF4-FFF2-40B4-BE49-F238E27FC236}">
                <a16:creationId xmlns:a16="http://schemas.microsoft.com/office/drawing/2014/main" id="{AE09F8C6-8817-F043-EBD5-875EFD120359}"/>
              </a:ext>
            </a:extLst>
          </p:cNvPr>
          <p:cNvCxnSpPr>
            <a:cxnSpLocks/>
          </p:cNvCxnSpPr>
          <p:nvPr userDrawn="1"/>
        </p:nvCxnSpPr>
        <p:spPr>
          <a:xfrm>
            <a:off x="0" y="6239529"/>
            <a:ext cx="12192000"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4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e and pink gradient&#10;&#10;Description automatically generated">
            <a:extLst>
              <a:ext uri="{FF2B5EF4-FFF2-40B4-BE49-F238E27FC236}">
                <a16:creationId xmlns:a16="http://schemas.microsoft.com/office/drawing/2014/main" id="{924549A2-FC77-D184-B137-658DC2BFBA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CB77E019-08AD-8936-5D74-D7774AB16FF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6207"/>
            <a:ext cx="633600" cy="633600"/>
          </a:xfrm>
          <a:prstGeom prst="rect">
            <a:avLst/>
          </a:prstGeom>
        </p:spPr>
      </p:pic>
      <p:sp>
        <p:nvSpPr>
          <p:cNvPr id="8" name="Rectangle 7" descr="department or event name">
            <a:extLst>
              <a:ext uri="{FF2B5EF4-FFF2-40B4-BE49-F238E27FC236}">
                <a16:creationId xmlns:a16="http://schemas.microsoft.com/office/drawing/2014/main" id="{35EF8089-3411-01A6-C316-08B2D5BC916C}"/>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latin typeface="IntelOne Mono" panose="020B0509020203020204" pitchFamily="49" charset="0"/>
                <a:cs typeface="+mn-cs"/>
                <a:sym typeface="Helvetica Neue"/>
              </a:rPr>
              <a:t>Open Ecosystem Summit 2024</a:t>
            </a:r>
          </a:p>
        </p:txBody>
      </p:sp>
      <p:cxnSp>
        <p:nvCxnSpPr>
          <p:cNvPr id="9" name="Straight Connector 8">
            <a:extLst>
              <a:ext uri="{FF2B5EF4-FFF2-40B4-BE49-F238E27FC236}">
                <a16:creationId xmlns:a16="http://schemas.microsoft.com/office/drawing/2014/main" id="{29ACE549-7367-55F1-7657-AD2B906A8D70}"/>
              </a:ext>
            </a:extLst>
          </p:cNvPr>
          <p:cNvCxnSpPr>
            <a:cxnSpLocks/>
          </p:cNvCxnSpPr>
          <p:nvPr userDrawn="1"/>
        </p:nvCxnSpPr>
        <p:spPr>
          <a:xfrm>
            <a:off x="0" y="6239529"/>
            <a:ext cx="12192000" cy="0"/>
          </a:xfrm>
          <a:prstGeom prst="line">
            <a:avLst/>
          </a:prstGeom>
          <a:ln>
            <a:solidFill>
              <a:srgbClr val="FFFFFF">
                <a:alpha val="69804"/>
              </a:srgbClr>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B8FC5D92-31B6-1382-349D-6B8F2C7E13D2}"/>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17" name="Title 1">
            <a:extLst>
              <a:ext uri="{FF2B5EF4-FFF2-40B4-BE49-F238E27FC236}">
                <a16:creationId xmlns:a16="http://schemas.microsoft.com/office/drawing/2014/main" id="{8DB35C78-9462-AC0F-032C-9599A9745885}"/>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chemeClr val="tx2"/>
                </a:solidFill>
                <a:latin typeface="IntelOne Mono" panose="020B0509020203020204" pitchFamily="49" charset="0"/>
              </a:defRPr>
            </a:lvl1pPr>
          </a:lstStyle>
          <a:p>
            <a:r>
              <a:rPr lang="en-US"/>
              <a:t>Slide Title Here</a:t>
            </a:r>
          </a:p>
        </p:txBody>
      </p:sp>
    </p:spTree>
    <p:extLst>
      <p:ext uri="{BB962C8B-B14F-4D97-AF65-F5344CB8AC3E}">
        <p14:creationId xmlns:p14="http://schemas.microsoft.com/office/powerpoint/2010/main" val="41920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Ecosystem Summit 2024</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spTree>
    <p:extLst>
      <p:ext uri="{BB962C8B-B14F-4D97-AF65-F5344CB8AC3E}">
        <p14:creationId xmlns:p14="http://schemas.microsoft.com/office/powerpoint/2010/main" val="14077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11" name="Picture 10" descr="A blue and pink gradient&#10;&#10;Description automatically generated">
            <a:extLst>
              <a:ext uri="{FF2B5EF4-FFF2-40B4-BE49-F238E27FC236}">
                <a16:creationId xmlns:a16="http://schemas.microsoft.com/office/drawing/2014/main" id="{DC062764-222D-F1F8-1C50-73D287B65F5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0" y="5021"/>
            <a:ext cx="12192000" cy="6858000"/>
          </a:xfrm>
          <a:prstGeom prst="rect">
            <a:avLst/>
          </a:prstGeom>
        </p:spPr>
      </p:pic>
      <p:sp>
        <p:nvSpPr>
          <p:cNvPr id="14" name="TextBox 13" descr="page  number">
            <a:extLst>
              <a:ext uri="{FF2B5EF4-FFF2-40B4-BE49-F238E27FC236}">
                <a16:creationId xmlns:a16="http://schemas.microsoft.com/office/drawing/2014/main" id="{8E1D5134-48A9-D281-C8FE-5DC4A267C102}"/>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descr="department or event name">
            <a:extLst>
              <a:ext uri="{FF2B5EF4-FFF2-40B4-BE49-F238E27FC236}">
                <a16:creationId xmlns:a16="http://schemas.microsoft.com/office/drawing/2014/main" id="{E36B2905-49E3-4C9B-74AD-5B360ED1E6A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7" name="Picture 16" descr="A blue and white logo&#10;&#10;Description automatically generated">
            <a:extLst>
              <a:ext uri="{FF2B5EF4-FFF2-40B4-BE49-F238E27FC236}">
                <a16:creationId xmlns:a16="http://schemas.microsoft.com/office/drawing/2014/main" id="{5E960DB9-4206-F630-82D6-EEDE3FFA8B7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34" name="Group 33">
            <a:extLst>
              <a:ext uri="{FF2B5EF4-FFF2-40B4-BE49-F238E27FC236}">
                <a16:creationId xmlns:a16="http://schemas.microsoft.com/office/drawing/2014/main" id="{BB431895-1DD3-8688-88D1-75F532F646B9}"/>
              </a:ext>
            </a:extLst>
          </p:cNvPr>
          <p:cNvGrpSpPr/>
          <p:nvPr userDrawn="1"/>
        </p:nvGrpSpPr>
        <p:grpSpPr>
          <a:xfrm>
            <a:off x="621791" y="3294"/>
            <a:ext cx="10941522" cy="6231188"/>
            <a:chOff x="621791" y="3294"/>
            <a:chExt cx="10941522" cy="6231188"/>
          </a:xfrm>
        </p:grpSpPr>
        <p:sp>
          <p:nvSpPr>
            <p:cNvPr id="22" name="Rectangle 21">
              <a:extLst>
                <a:ext uri="{FF2B5EF4-FFF2-40B4-BE49-F238E27FC236}">
                  <a16:creationId xmlns:a16="http://schemas.microsoft.com/office/drawing/2014/main" id="{C8CED997-56F3-4CFA-D6B8-BBDF127170D2}"/>
                </a:ext>
              </a:extLst>
            </p:cNvPr>
            <p:cNvSpPr/>
            <p:nvPr userDrawn="1"/>
          </p:nvSpPr>
          <p:spPr>
            <a:xfrm>
              <a:off x="62179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12C649-53A7-E62A-D9ED-2F115A19FA33}"/>
                </a:ext>
              </a:extLst>
            </p:cNvPr>
            <p:cNvSpPr/>
            <p:nvPr userDrawn="1"/>
          </p:nvSpPr>
          <p:spPr>
            <a:xfrm>
              <a:off x="154903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9570166-A192-C1AD-371D-1C1E8947DFA0}"/>
                </a:ext>
              </a:extLst>
            </p:cNvPr>
            <p:cNvSpPr/>
            <p:nvPr userDrawn="1"/>
          </p:nvSpPr>
          <p:spPr>
            <a:xfrm>
              <a:off x="2476285"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6FEA4A-89E2-B14E-F70B-4D6818B64B34}"/>
                </a:ext>
              </a:extLst>
            </p:cNvPr>
            <p:cNvSpPr/>
            <p:nvPr userDrawn="1"/>
          </p:nvSpPr>
          <p:spPr>
            <a:xfrm>
              <a:off x="3403532"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6E377C-7E7E-6C56-73EF-CB75300344D8}"/>
                </a:ext>
              </a:extLst>
            </p:cNvPr>
            <p:cNvSpPr/>
            <p:nvPr userDrawn="1"/>
          </p:nvSpPr>
          <p:spPr>
            <a:xfrm>
              <a:off x="4330779"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C76C2FD-4F0E-C81E-8434-6AF70D6CF5E2}"/>
                </a:ext>
              </a:extLst>
            </p:cNvPr>
            <p:cNvSpPr/>
            <p:nvPr userDrawn="1"/>
          </p:nvSpPr>
          <p:spPr>
            <a:xfrm>
              <a:off x="5258026"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1659DF-AD5F-9996-9221-B3BEA1F5E716}"/>
                </a:ext>
              </a:extLst>
            </p:cNvPr>
            <p:cNvSpPr/>
            <p:nvPr userDrawn="1"/>
          </p:nvSpPr>
          <p:spPr>
            <a:xfrm>
              <a:off x="6185273"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B071F7-8E16-F1D1-1D2B-71B5E51EBD22}"/>
                </a:ext>
              </a:extLst>
            </p:cNvPr>
            <p:cNvSpPr/>
            <p:nvPr userDrawn="1"/>
          </p:nvSpPr>
          <p:spPr>
            <a:xfrm>
              <a:off x="7112520"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B3A16E2-C7E0-1341-B16B-FC939DA89F2F}"/>
                </a:ext>
              </a:extLst>
            </p:cNvPr>
            <p:cNvSpPr/>
            <p:nvPr userDrawn="1"/>
          </p:nvSpPr>
          <p:spPr>
            <a:xfrm>
              <a:off x="8039767"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10B6-CE5C-B1EF-30F2-23FE17F97840}"/>
                </a:ext>
              </a:extLst>
            </p:cNvPr>
            <p:cNvSpPr/>
            <p:nvPr userDrawn="1"/>
          </p:nvSpPr>
          <p:spPr>
            <a:xfrm>
              <a:off x="8967014"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8FF72A-5552-86EB-B6C4-850F00A471A4}"/>
                </a:ext>
              </a:extLst>
            </p:cNvPr>
            <p:cNvSpPr/>
            <p:nvPr userDrawn="1"/>
          </p:nvSpPr>
          <p:spPr>
            <a:xfrm>
              <a:off x="989426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50DF5C-B161-CC1F-F141-81C1B978F7C4}"/>
                </a:ext>
              </a:extLst>
            </p:cNvPr>
            <p:cNvSpPr/>
            <p:nvPr userDrawn="1"/>
          </p:nvSpPr>
          <p:spPr>
            <a:xfrm>
              <a:off x="1082150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7A8603E0-738B-0EFE-FCA3-ADDCBF7423BB}"/>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9525" y="6231525"/>
            <a:ext cx="633600" cy="633600"/>
          </a:xfrm>
          <a:prstGeom prst="rect">
            <a:avLst/>
          </a:prstGeom>
        </p:spPr>
      </p:pic>
    </p:spTree>
    <p:extLst>
      <p:ext uri="{BB962C8B-B14F-4D97-AF65-F5344CB8AC3E}">
        <p14:creationId xmlns:p14="http://schemas.microsoft.com/office/powerpoint/2010/main" val="1829503546"/>
      </p:ext>
    </p:extLst>
  </p:cSld>
  <p:clrMap bg1="lt1" tx1="dk1" bg2="lt2" tx2="dk2" accent1="accent1" accent2="accent2" accent3="accent3" accent4="accent4" accent5="accent5" accent6="accent6" hlink="hlink" folHlink="folHlink"/>
  <p:sldLayoutIdLst>
    <p:sldLayoutId id="2147483868" r:id="rId1"/>
    <p:sldLayoutId id="2147483870" r:id="rId2"/>
    <p:sldLayoutId id="2147483894" r:id="rId3"/>
    <p:sldLayoutId id="2147483893" r:id="rId4"/>
    <p:sldLayoutId id="2147483874" r:id="rId5"/>
    <p:sldLayoutId id="2147483891" r:id="rId6"/>
    <p:sldLayoutId id="2147483899" r:id="rId7"/>
    <p:sldLayoutId id="2147483900" r:id="rId8"/>
    <p:sldLayoutId id="2147483901" r:id="rId9"/>
    <p:sldLayoutId id="2147483878" r:id="rId10"/>
    <p:sldLayoutId id="2147483892" r:id="rId11"/>
    <p:sldLayoutId id="2147483882" r:id="rId12"/>
    <p:sldLayoutId id="2147483895" r:id="rId13"/>
    <p:sldLayoutId id="2147483886" r:id="rId14"/>
    <p:sldLayoutId id="2147483887" r:id="rId15"/>
    <p:sldLayoutId id="2147483888" r:id="rId16"/>
    <p:sldLayoutId id="2147483889" r:id="rId17"/>
    <p:sldLayoutId id="214748389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7FFD5945_246E801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3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opea.dev/"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1C87D3-18F8-5A5C-E413-1A789BBACA5B}"/>
              </a:ext>
            </a:extLst>
          </p:cNvPr>
          <p:cNvPicPr>
            <a:picLocks/>
          </p:cNvPicPr>
          <p:nvPr/>
        </p:nvPicPr>
        <p:blipFill rotWithShape="1">
          <a:blip r:embed="rId3">
            <a:extLst>
              <a:ext uri="{28A0092B-C50C-407E-A947-70E740481C1C}">
                <a14:useLocalDpi xmlns:a14="http://schemas.microsoft.com/office/drawing/2010/main" val="0"/>
              </a:ext>
            </a:extLst>
          </a:blip>
          <a:srcRect l="25001" b="41306"/>
          <a:stretch/>
        </p:blipFill>
        <p:spPr>
          <a:xfrm rot="16200000">
            <a:off x="6092913" y="758913"/>
            <a:ext cx="6841374" cy="5356800"/>
          </a:xfrm>
          <a:prstGeom prst="rect">
            <a:avLst/>
          </a:prstGeom>
        </p:spPr>
      </p:pic>
      <p:cxnSp>
        <p:nvCxnSpPr>
          <p:cNvPr id="4" name="Straight Connector 3">
            <a:extLst>
              <a:ext uri="{FF2B5EF4-FFF2-40B4-BE49-F238E27FC236}">
                <a16:creationId xmlns:a16="http://schemas.microsoft.com/office/drawing/2014/main" id="{F28AE312-C40A-636B-44A0-90BCF0C9708D}"/>
              </a:ext>
            </a:extLst>
          </p:cNvPr>
          <p:cNvCxnSpPr>
            <a:cxnSpLocks/>
          </p:cNvCxnSpPr>
          <p:nvPr/>
        </p:nvCxnSpPr>
        <p:spPr>
          <a:xfrm>
            <a:off x="0" y="6239529"/>
            <a:ext cx="8303741"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D3CDC95-4F1D-87F8-738D-5617473AA36F}"/>
              </a:ext>
            </a:extLst>
          </p:cNvPr>
          <p:cNvSpPr>
            <a:spLocks noGrp="1"/>
          </p:cNvSpPr>
          <p:nvPr>
            <p:ph type="body" sz="quarter" idx="28"/>
          </p:nvPr>
        </p:nvSpPr>
        <p:spPr>
          <a:xfrm>
            <a:off x="424591" y="277632"/>
            <a:ext cx="11035153" cy="299565"/>
          </a:xfrm>
        </p:spPr>
        <p:txBody>
          <a:bodyPr>
            <a:normAutofit lnSpcReduction="10000"/>
          </a:bodyPr>
          <a:lstStyle/>
          <a:p>
            <a:r>
              <a:rPr lang="en-US"/>
              <a:t>The price of unbridled exploration</a:t>
            </a:r>
          </a:p>
        </p:txBody>
      </p:sp>
      <p:sp>
        <p:nvSpPr>
          <p:cNvPr id="7" name="Content Placeholder 2">
            <a:extLst>
              <a:ext uri="{FF2B5EF4-FFF2-40B4-BE49-F238E27FC236}">
                <a16:creationId xmlns:a16="http://schemas.microsoft.com/office/drawing/2014/main" id="{DB505936-51CD-F561-E330-F779786BCFE3}"/>
              </a:ext>
            </a:extLst>
          </p:cNvPr>
          <p:cNvSpPr txBox="1">
            <a:spLocks/>
          </p:cNvSpPr>
          <p:nvPr/>
        </p:nvSpPr>
        <p:spPr>
          <a:xfrm>
            <a:off x="538408" y="1496349"/>
            <a:ext cx="7283868"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accent1"/>
                </a:solidFill>
              </a:rPr>
              <a:t>So many options, how do decide?</a:t>
            </a:r>
          </a:p>
          <a:p>
            <a:pPr>
              <a:lnSpc>
                <a:spcPct val="150000"/>
              </a:lnSpc>
            </a:pPr>
            <a:r>
              <a:rPr lang="en-US">
                <a:solidFill>
                  <a:schemeClr val="accent1"/>
                </a:solidFill>
              </a:rPr>
              <a:t>Constantly reinventing the wheel </a:t>
            </a:r>
          </a:p>
          <a:p>
            <a:pPr>
              <a:lnSpc>
                <a:spcPct val="150000"/>
              </a:lnSpc>
            </a:pPr>
            <a:r>
              <a:rPr lang="en-US">
                <a:solidFill>
                  <a:schemeClr val="accent1"/>
                </a:solidFill>
              </a:rPr>
              <a:t>Few best practices, wasted dev cycles.</a:t>
            </a:r>
          </a:p>
          <a:p>
            <a:pPr>
              <a:lnSpc>
                <a:spcPct val="150000"/>
              </a:lnSpc>
            </a:pPr>
            <a:r>
              <a:rPr lang="en-US">
                <a:solidFill>
                  <a:schemeClr val="accent1"/>
                </a:solidFill>
              </a:rPr>
              <a:t>Multiple, circuitous routes to the same place</a:t>
            </a:r>
          </a:p>
          <a:p>
            <a:pPr>
              <a:lnSpc>
                <a:spcPct val="150000"/>
              </a:lnSpc>
            </a:pPr>
            <a:r>
              <a:rPr lang="en-US">
                <a:solidFill>
                  <a:schemeClr val="accent1"/>
                </a:solidFill>
              </a:rPr>
              <a:t>Can we be pioneers without so much chaos?</a:t>
            </a:r>
          </a:p>
          <a:p>
            <a:pPr>
              <a:lnSpc>
                <a:spcPct val="150000"/>
              </a:lnSpc>
            </a:pPr>
            <a:endParaRPr lang="en-US">
              <a:solidFill>
                <a:schemeClr val="accent1"/>
              </a:solidFill>
            </a:endParaRPr>
          </a:p>
        </p:txBody>
      </p:sp>
      <p:sp>
        <p:nvSpPr>
          <p:cNvPr id="8" name="Title 2">
            <a:extLst>
              <a:ext uri="{FF2B5EF4-FFF2-40B4-BE49-F238E27FC236}">
                <a16:creationId xmlns:a16="http://schemas.microsoft.com/office/drawing/2014/main" id="{059857F4-CE20-3CAD-42C2-89EC1CD886EF}"/>
              </a:ext>
            </a:extLst>
          </p:cNvPr>
          <p:cNvSpPr>
            <a:spLocks noGrp="1"/>
          </p:cNvSpPr>
          <p:nvPr>
            <p:ph type="title"/>
          </p:nvPr>
        </p:nvSpPr>
        <p:spPr>
          <a:xfrm>
            <a:off x="487651" y="577197"/>
            <a:ext cx="10972093" cy="534674"/>
          </a:xfrm>
        </p:spPr>
        <p:txBody>
          <a:bodyPr/>
          <a:lstStyle/>
          <a:p>
            <a:r>
              <a:rPr lang="en-US"/>
              <a:t>Massive innovation, expensive duplication, no standardization</a:t>
            </a:r>
          </a:p>
        </p:txBody>
      </p:sp>
    </p:spTree>
    <p:extLst>
      <p:ext uri="{BB962C8B-B14F-4D97-AF65-F5344CB8AC3E}">
        <p14:creationId xmlns:p14="http://schemas.microsoft.com/office/powerpoint/2010/main" val="254290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F1721-3A81-8D6F-86AB-D059F09119EA}"/>
              </a:ext>
            </a:extLst>
          </p:cNvPr>
          <p:cNvSpPr>
            <a:spLocks noGrp="1"/>
          </p:cNvSpPr>
          <p:nvPr>
            <p:ph type="body" sz="quarter" idx="28"/>
          </p:nvPr>
        </p:nvSpPr>
        <p:spPr/>
        <p:txBody>
          <a:bodyPr>
            <a:normAutofit lnSpcReduction="10000"/>
          </a:bodyPr>
          <a:lstStyle/>
          <a:p>
            <a:r>
              <a:rPr lang="en-US"/>
              <a:t>Why standardization matters</a:t>
            </a:r>
          </a:p>
          <a:p>
            <a:endParaRPr lang="en-US"/>
          </a:p>
        </p:txBody>
      </p:sp>
      <p:sp>
        <p:nvSpPr>
          <p:cNvPr id="3" name="Title 2">
            <a:extLst>
              <a:ext uri="{FF2B5EF4-FFF2-40B4-BE49-F238E27FC236}">
                <a16:creationId xmlns:a16="http://schemas.microsoft.com/office/drawing/2014/main" id="{55DE9462-AFAC-93D0-1ECD-4A0BDEC24D92}"/>
              </a:ext>
            </a:extLst>
          </p:cNvPr>
          <p:cNvSpPr>
            <a:spLocks noGrp="1"/>
          </p:cNvSpPr>
          <p:nvPr>
            <p:ph type="title"/>
          </p:nvPr>
        </p:nvSpPr>
        <p:spPr/>
        <p:txBody>
          <a:bodyPr/>
          <a:lstStyle/>
          <a:p>
            <a:r>
              <a:rPr lang="en-US"/>
              <a:t>Life is easier when things go together</a:t>
            </a:r>
          </a:p>
        </p:txBody>
      </p:sp>
      <p:sp>
        <p:nvSpPr>
          <p:cNvPr id="4" name="Oval 3">
            <a:extLst>
              <a:ext uri="{FF2B5EF4-FFF2-40B4-BE49-F238E27FC236}">
                <a16:creationId xmlns:a16="http://schemas.microsoft.com/office/drawing/2014/main" id="{FC7A83B6-6E26-975C-D49A-9F4047FAD269}"/>
              </a:ext>
            </a:extLst>
          </p:cNvPr>
          <p:cNvSpPr/>
          <p:nvPr/>
        </p:nvSpPr>
        <p:spPr>
          <a:xfrm>
            <a:off x="11002544" y="131234"/>
            <a:ext cx="914400" cy="914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NEW</a:t>
            </a:r>
          </a:p>
        </p:txBody>
      </p:sp>
      <p:pic>
        <p:nvPicPr>
          <p:cNvPr id="6" name="Graphic 5">
            <a:extLst>
              <a:ext uri="{FF2B5EF4-FFF2-40B4-BE49-F238E27FC236}">
                <a16:creationId xmlns:a16="http://schemas.microsoft.com/office/drawing/2014/main" id="{F190E58A-CBA4-E7A0-8375-1EB28C8B2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1584185"/>
            <a:ext cx="2776325" cy="1771275"/>
          </a:xfrm>
          <a:prstGeom prst="rect">
            <a:avLst/>
          </a:prstGeom>
        </p:spPr>
      </p:pic>
      <p:pic>
        <p:nvPicPr>
          <p:cNvPr id="12" name="Graphic 11">
            <a:extLst>
              <a:ext uri="{FF2B5EF4-FFF2-40B4-BE49-F238E27FC236}">
                <a16:creationId xmlns:a16="http://schemas.microsoft.com/office/drawing/2014/main" id="{ACB3B56E-E9EF-84E1-2A29-888023C9F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72" y="1557838"/>
            <a:ext cx="2776325" cy="1771275"/>
          </a:xfrm>
          <a:prstGeom prst="rect">
            <a:avLst/>
          </a:prstGeom>
        </p:spPr>
      </p:pic>
      <p:pic>
        <p:nvPicPr>
          <p:cNvPr id="13" name="Graphic 12">
            <a:extLst>
              <a:ext uri="{FF2B5EF4-FFF2-40B4-BE49-F238E27FC236}">
                <a16:creationId xmlns:a16="http://schemas.microsoft.com/office/drawing/2014/main" id="{F29FD85A-37A6-C1D0-27B6-4A5AD59215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0497" y="3863787"/>
            <a:ext cx="2776325" cy="1771275"/>
          </a:xfrm>
          <a:prstGeom prst="rect">
            <a:avLst/>
          </a:prstGeom>
        </p:spPr>
      </p:pic>
      <p:pic>
        <p:nvPicPr>
          <p:cNvPr id="14" name="Graphic 13">
            <a:extLst>
              <a:ext uri="{FF2B5EF4-FFF2-40B4-BE49-F238E27FC236}">
                <a16:creationId xmlns:a16="http://schemas.microsoft.com/office/drawing/2014/main" id="{820D0F1A-6267-9784-282E-40011A56C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3897079"/>
            <a:ext cx="2776325" cy="1771275"/>
          </a:xfrm>
          <a:prstGeom prst="rect">
            <a:avLst/>
          </a:prstGeom>
        </p:spPr>
      </p:pic>
      <p:grpSp>
        <p:nvGrpSpPr>
          <p:cNvPr id="17" name="Group 16">
            <a:extLst>
              <a:ext uri="{FF2B5EF4-FFF2-40B4-BE49-F238E27FC236}">
                <a16:creationId xmlns:a16="http://schemas.microsoft.com/office/drawing/2014/main" id="{5961B51D-D655-AFE4-A2E3-FAA0455EF82F}"/>
              </a:ext>
            </a:extLst>
          </p:cNvPr>
          <p:cNvGrpSpPr/>
          <p:nvPr/>
        </p:nvGrpSpPr>
        <p:grpSpPr>
          <a:xfrm>
            <a:off x="4803517" y="2308665"/>
            <a:ext cx="438860" cy="438860"/>
            <a:chOff x="5477846" y="2312895"/>
            <a:chExt cx="484094" cy="484094"/>
          </a:xfrm>
        </p:grpSpPr>
        <p:sp>
          <p:nvSpPr>
            <p:cNvPr id="15" name="Rectangle 14">
              <a:extLst>
                <a:ext uri="{FF2B5EF4-FFF2-40B4-BE49-F238E27FC236}">
                  <a16:creationId xmlns:a16="http://schemas.microsoft.com/office/drawing/2014/main" id="{EA824DBB-C3F2-CF4D-34FB-2EBBA72ED266}"/>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F9E7CB-0E8A-916A-4926-3ADAB96DADFA}"/>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67E9ED9-F2A8-2112-2807-6EEED84688B9}"/>
              </a:ext>
            </a:extLst>
          </p:cNvPr>
          <p:cNvGrpSpPr/>
          <p:nvPr/>
        </p:nvGrpSpPr>
        <p:grpSpPr>
          <a:xfrm>
            <a:off x="4803517" y="4630524"/>
            <a:ext cx="438860" cy="438860"/>
            <a:chOff x="5477846" y="2312895"/>
            <a:chExt cx="484094" cy="484094"/>
          </a:xfrm>
        </p:grpSpPr>
        <p:sp>
          <p:nvSpPr>
            <p:cNvPr id="19" name="Rectangle 18">
              <a:extLst>
                <a:ext uri="{FF2B5EF4-FFF2-40B4-BE49-F238E27FC236}">
                  <a16:creationId xmlns:a16="http://schemas.microsoft.com/office/drawing/2014/main" id="{BE6B3319-2290-F343-6438-D531A780FA73}"/>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5DEB87-88AC-D37A-BA21-E0457B2EB58C}"/>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8DEF2B7E-6BA2-86EC-4550-3D2A25D4AB4F}"/>
              </a:ext>
            </a:extLst>
          </p:cNvPr>
          <p:cNvGrpSpPr/>
          <p:nvPr/>
        </p:nvGrpSpPr>
        <p:grpSpPr>
          <a:xfrm>
            <a:off x="8429830" y="2499650"/>
            <a:ext cx="438860" cy="191361"/>
            <a:chOff x="9241589" y="2427933"/>
            <a:chExt cx="438860" cy="191361"/>
          </a:xfrm>
        </p:grpSpPr>
        <p:sp>
          <p:nvSpPr>
            <p:cNvPr id="23" name="Rectangle 22">
              <a:extLst>
                <a:ext uri="{FF2B5EF4-FFF2-40B4-BE49-F238E27FC236}">
                  <a16:creationId xmlns:a16="http://schemas.microsoft.com/office/drawing/2014/main" id="{27B8FBCF-EAE2-9C80-DA5D-2E126364B7BA}"/>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20DF1B-13B8-5655-00F5-2BDEFAA7144B}"/>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60F3BE9-61C6-BA3E-2432-E73E6E5AACF8}"/>
              </a:ext>
            </a:extLst>
          </p:cNvPr>
          <p:cNvGrpSpPr/>
          <p:nvPr/>
        </p:nvGrpSpPr>
        <p:grpSpPr>
          <a:xfrm>
            <a:off x="8429830" y="4731861"/>
            <a:ext cx="438860" cy="191361"/>
            <a:chOff x="9241589" y="2427933"/>
            <a:chExt cx="438860" cy="191361"/>
          </a:xfrm>
        </p:grpSpPr>
        <p:sp>
          <p:nvSpPr>
            <p:cNvPr id="27" name="Rectangle 26">
              <a:extLst>
                <a:ext uri="{FF2B5EF4-FFF2-40B4-BE49-F238E27FC236}">
                  <a16:creationId xmlns:a16="http://schemas.microsoft.com/office/drawing/2014/main" id="{DB579D1D-F610-4755-20A9-CFF49CA5E257}"/>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6689D7-CF82-4A47-00F4-587F9006A0BF}"/>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yellow smiley face with white teeth&#10;&#10;Description automatically generated">
            <a:extLst>
              <a:ext uri="{FF2B5EF4-FFF2-40B4-BE49-F238E27FC236}">
                <a16:creationId xmlns:a16="http://schemas.microsoft.com/office/drawing/2014/main" id="{63BB6C65-6610-1FF6-510A-DA06443601CA}"/>
              </a:ext>
            </a:extLst>
          </p:cNvPr>
          <p:cNvPicPr>
            <a:picLocks noChangeAspect="1"/>
          </p:cNvPicPr>
          <p:nvPr/>
        </p:nvPicPr>
        <p:blipFill rotWithShape="1">
          <a:blip r:embed="rId9">
            <a:extLst>
              <a:ext uri="{28A0092B-C50C-407E-A947-70E740481C1C}">
                <a14:useLocalDpi xmlns:a14="http://schemas.microsoft.com/office/drawing/2010/main" val="0"/>
              </a:ext>
            </a:extLst>
          </a:blip>
          <a:srcRect l="23835" t="6663" r="27993" b="37180"/>
          <a:stretch/>
        </p:blipFill>
        <p:spPr>
          <a:xfrm>
            <a:off x="8775381" y="4166988"/>
            <a:ext cx="1615080" cy="1319411"/>
          </a:xfrm>
          <a:prstGeom prst="rect">
            <a:avLst/>
          </a:prstGeom>
        </p:spPr>
      </p:pic>
      <p:pic>
        <p:nvPicPr>
          <p:cNvPr id="34" name="Picture 33" descr="A yellow emoji with a finger on his chin&#10;&#10;Description automatically generated">
            <a:extLst>
              <a:ext uri="{FF2B5EF4-FFF2-40B4-BE49-F238E27FC236}">
                <a16:creationId xmlns:a16="http://schemas.microsoft.com/office/drawing/2014/main" id="{5A9D9ED2-3516-1EFB-19B4-732CAD9D600E}"/>
              </a:ext>
            </a:extLst>
          </p:cNvPr>
          <p:cNvPicPr>
            <a:picLocks noChangeAspect="1"/>
          </p:cNvPicPr>
          <p:nvPr/>
        </p:nvPicPr>
        <p:blipFill rotWithShape="1">
          <a:blip r:embed="rId10">
            <a:extLst>
              <a:ext uri="{28A0092B-C50C-407E-A947-70E740481C1C}">
                <a14:useLocalDpi xmlns:a14="http://schemas.microsoft.com/office/drawing/2010/main" val="0"/>
              </a:ext>
            </a:extLst>
          </a:blip>
          <a:srcRect l="21041" t="11404" r="23574" b="38362"/>
          <a:stretch/>
        </p:blipFill>
        <p:spPr>
          <a:xfrm>
            <a:off x="8925114" y="2037072"/>
            <a:ext cx="1371600" cy="1180238"/>
          </a:xfrm>
          <a:prstGeom prst="rect">
            <a:avLst/>
          </a:prstGeom>
        </p:spPr>
      </p:pic>
    </p:spTree>
    <p:extLst>
      <p:ext uri="{BB962C8B-B14F-4D97-AF65-F5344CB8AC3E}">
        <p14:creationId xmlns:p14="http://schemas.microsoft.com/office/powerpoint/2010/main" val="347000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704F0D-F79F-E7B5-8545-151E2FC87809}"/>
              </a:ext>
            </a:extLst>
          </p:cNvPr>
          <p:cNvPicPr>
            <a:picLocks noChangeAspect="1"/>
          </p:cNvPicPr>
          <p:nvPr/>
        </p:nvPicPr>
        <p:blipFill rotWithShape="1">
          <a:blip r:embed="rId4">
            <a:extLst>
              <a:ext uri="{28A0092B-C50C-407E-A947-70E740481C1C}">
                <a14:useLocalDpi xmlns:a14="http://schemas.microsoft.com/office/drawing/2010/main" val="0"/>
              </a:ext>
            </a:extLst>
          </a:blip>
          <a:srcRect t="8505" r="9266" b="9074"/>
          <a:stretch/>
        </p:blipFill>
        <p:spPr>
          <a:xfrm>
            <a:off x="0" y="0"/>
            <a:ext cx="12192000" cy="6235700"/>
          </a:xfrm>
          <a:prstGeom prst="rect">
            <a:avLst/>
          </a:prstGeom>
        </p:spPr>
      </p:pic>
      <p:sp>
        <p:nvSpPr>
          <p:cNvPr id="2" name="Text Placeholder 1">
            <a:extLst>
              <a:ext uri="{FF2B5EF4-FFF2-40B4-BE49-F238E27FC236}">
                <a16:creationId xmlns:a16="http://schemas.microsoft.com/office/drawing/2014/main" id="{71D525FA-8A2B-3D75-3471-A44D333873A2}"/>
              </a:ext>
            </a:extLst>
          </p:cNvPr>
          <p:cNvSpPr>
            <a:spLocks noGrp="1"/>
          </p:cNvSpPr>
          <p:nvPr>
            <p:ph type="body" sz="quarter" idx="28"/>
          </p:nvPr>
        </p:nvSpPr>
        <p:spPr/>
        <p:txBody>
          <a:bodyPr>
            <a:normAutofit lnSpcReduction="10000"/>
          </a:bodyPr>
          <a:lstStyle/>
          <a:p>
            <a:r>
              <a:rPr lang="en-US">
                <a:solidFill>
                  <a:schemeClr val="tx1"/>
                </a:solidFill>
              </a:rPr>
              <a:t>Audacious development can be unwieldy</a:t>
            </a:r>
          </a:p>
          <a:p>
            <a:endParaRPr lang="en-US">
              <a:solidFill>
                <a:schemeClr val="tx1"/>
              </a:solidFill>
            </a:endParaRPr>
          </a:p>
        </p:txBody>
      </p:sp>
      <p:sp>
        <p:nvSpPr>
          <p:cNvPr id="3" name="Title 2">
            <a:extLst>
              <a:ext uri="{FF2B5EF4-FFF2-40B4-BE49-F238E27FC236}">
                <a16:creationId xmlns:a16="http://schemas.microsoft.com/office/drawing/2014/main" id="{A367DD91-3B5B-3B9F-A810-550B358BDB56}"/>
              </a:ext>
            </a:extLst>
          </p:cNvPr>
          <p:cNvSpPr>
            <a:spLocks noGrp="1"/>
          </p:cNvSpPr>
          <p:nvPr>
            <p:ph type="title"/>
          </p:nvPr>
        </p:nvSpPr>
        <p:spPr/>
        <p:txBody>
          <a:bodyPr/>
          <a:lstStyle/>
          <a:p>
            <a:r>
              <a:rPr lang="en-US"/>
              <a:t>Gen AI RAG Application</a:t>
            </a:r>
          </a:p>
        </p:txBody>
      </p:sp>
      <p:sp>
        <p:nvSpPr>
          <p:cNvPr id="4" name="Oval 3">
            <a:extLst>
              <a:ext uri="{FF2B5EF4-FFF2-40B4-BE49-F238E27FC236}">
                <a16:creationId xmlns:a16="http://schemas.microsoft.com/office/drawing/2014/main" id="{449D5315-7C75-53E1-28BD-33D557C455FB}"/>
              </a:ext>
            </a:extLst>
          </p:cNvPr>
          <p:cNvSpPr/>
          <p:nvPr/>
        </p:nvSpPr>
        <p:spPr>
          <a:xfrm>
            <a:off x="11140281" y="184396"/>
            <a:ext cx="914400" cy="914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a:t>
            </a:r>
          </a:p>
        </p:txBody>
      </p:sp>
    </p:spTree>
    <p:extLst>
      <p:ext uri="{BB962C8B-B14F-4D97-AF65-F5344CB8AC3E}">
        <p14:creationId xmlns:p14="http://schemas.microsoft.com/office/powerpoint/2010/main" val="61122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E62792-4A8E-7F1B-D300-CB2B3090B479}"/>
              </a:ext>
            </a:extLst>
          </p:cNvPr>
          <p:cNvSpPr txBox="1">
            <a:spLocks/>
          </p:cNvSpPr>
          <p:nvPr/>
        </p:nvSpPr>
        <p:spPr>
          <a:xfrm>
            <a:off x="4359859" y="1578125"/>
            <a:ext cx="7198157"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t>Composable building blocks for generative AI systems </a:t>
            </a:r>
          </a:p>
          <a:p>
            <a:pPr>
              <a:lnSpc>
                <a:spcPct val="150000"/>
              </a:lnSpc>
            </a:pPr>
            <a:r>
              <a:rPr lang="en-US"/>
              <a:t>Integrates LLMs, data stores, and prompt engines </a:t>
            </a:r>
            <a:br>
              <a:rPr lang="en-US"/>
            </a:br>
            <a:r>
              <a:rPr lang="en-US"/>
              <a:t>RAG AI blueprint with component stack structure and </a:t>
            </a:r>
            <a:br>
              <a:rPr lang="en-US"/>
            </a:br>
            <a:r>
              <a:rPr lang="en-US"/>
              <a:t>end-to-end workflow </a:t>
            </a:r>
          </a:p>
          <a:p>
            <a:pPr>
              <a:lnSpc>
                <a:spcPct val="150000"/>
              </a:lnSpc>
            </a:pPr>
            <a:r>
              <a:rPr lang="en-US"/>
              <a:t>Additional stacks for translation, code generation, images </a:t>
            </a:r>
          </a:p>
          <a:p>
            <a:pPr>
              <a:lnSpc>
                <a:spcPct val="150000"/>
              </a:lnSpc>
            </a:pPr>
            <a:r>
              <a:rPr lang="en-US"/>
              <a:t>Generative AI assessment tool for performance, features, trustworthiness and enterprise-grade readiness</a:t>
            </a:r>
          </a:p>
        </p:txBody>
      </p:sp>
      <p:sp>
        <p:nvSpPr>
          <p:cNvPr id="9" name="Title 2">
            <a:extLst>
              <a:ext uri="{FF2B5EF4-FFF2-40B4-BE49-F238E27FC236}">
                <a16:creationId xmlns:a16="http://schemas.microsoft.com/office/drawing/2014/main" id="{74271041-6766-1BEF-F233-0D3B60F9AAE7}"/>
              </a:ext>
            </a:extLst>
          </p:cNvPr>
          <p:cNvSpPr>
            <a:spLocks noGrp="1"/>
          </p:cNvSpPr>
          <p:nvPr>
            <p:ph type="title"/>
          </p:nvPr>
        </p:nvSpPr>
        <p:spPr/>
        <p:txBody>
          <a:bodyPr/>
          <a:lstStyle/>
          <a:p>
            <a:r>
              <a:rPr lang="en-US" spc="0">
                <a:solidFill>
                  <a:schemeClr val="tx1"/>
                </a:solidFill>
              </a:rPr>
              <a:t>Open-source platform that organizes GEN AI chaos</a:t>
            </a:r>
            <a:endParaRPr lang="en-US" spc="0"/>
          </a:p>
        </p:txBody>
      </p:sp>
      <p:pic>
        <p:nvPicPr>
          <p:cNvPr id="14" name="Picture 16">
            <a:extLst>
              <a:ext uri="{FF2B5EF4-FFF2-40B4-BE49-F238E27FC236}">
                <a16:creationId xmlns:a16="http://schemas.microsoft.com/office/drawing/2014/main" id="{7CA48A21-FEA4-A078-C389-77A66303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7180" y="3220251"/>
            <a:ext cx="4184414" cy="23516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6F6DBB-2B62-E281-C922-288E8DF769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63495" y="2347869"/>
            <a:ext cx="1894651" cy="622563"/>
          </a:xfrm>
          <a:prstGeom prst="rect">
            <a:avLst/>
          </a:prstGeom>
        </p:spPr>
      </p:pic>
      <p:sp>
        <p:nvSpPr>
          <p:cNvPr id="2" name="Oval 1">
            <a:extLst>
              <a:ext uri="{FF2B5EF4-FFF2-40B4-BE49-F238E27FC236}">
                <a16:creationId xmlns:a16="http://schemas.microsoft.com/office/drawing/2014/main" id="{4C7EEDC3-A9B1-E39A-A08C-A776D912B7B2}"/>
              </a:ext>
            </a:extLst>
          </p:cNvPr>
          <p:cNvSpPr/>
          <p:nvPr/>
        </p:nvSpPr>
        <p:spPr>
          <a:xfrm>
            <a:off x="12275761" y="-52062"/>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spTree>
    <p:extLst>
      <p:ext uri="{BB962C8B-B14F-4D97-AF65-F5344CB8AC3E}">
        <p14:creationId xmlns:p14="http://schemas.microsoft.com/office/powerpoint/2010/main" val="378899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259A22-F0AE-0049-38DD-6B6A590E113A}"/>
              </a:ext>
            </a:extLst>
          </p:cNvPr>
          <p:cNvSpPr>
            <a:spLocks noGrp="1"/>
          </p:cNvSpPr>
          <p:nvPr>
            <p:ph type="title"/>
          </p:nvPr>
        </p:nvSpPr>
        <p:spPr/>
        <p:txBody>
          <a:bodyPr>
            <a:normAutofit/>
          </a:bodyPr>
          <a:lstStyle/>
          <a:p>
            <a:r>
              <a:rPr lang="en-US" spc="0"/>
              <a:t>OPEA Contributors</a:t>
            </a:r>
          </a:p>
        </p:txBody>
      </p:sp>
      <p:pic>
        <p:nvPicPr>
          <p:cNvPr id="4" name="Picture 16" descr="Introducing The Open Platform for Enterprise AI">
            <a:extLst>
              <a:ext uri="{FF2B5EF4-FFF2-40B4-BE49-F238E27FC236}">
                <a16:creationId xmlns:a16="http://schemas.microsoft.com/office/drawing/2014/main" id="{99B2FC3A-E0E0-8C3A-2D84-0717262A0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0" y="3219205"/>
            <a:ext cx="4184414" cy="23537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7220101-7DAB-C546-959E-091B30FD3416}"/>
              </a:ext>
            </a:extLst>
          </p:cNvPr>
          <p:cNvPicPr>
            <a:picLocks noChangeAspect="1"/>
          </p:cNvPicPr>
          <p:nvPr/>
        </p:nvPicPr>
        <p:blipFill>
          <a:blip r:embed="rId4"/>
          <a:stretch>
            <a:fillRect/>
          </a:stretch>
        </p:blipFill>
        <p:spPr>
          <a:xfrm>
            <a:off x="4636653" y="1572940"/>
            <a:ext cx="6656771" cy="4396501"/>
          </a:xfrm>
          <a:prstGeom prst="rect">
            <a:avLst/>
          </a:prstGeom>
        </p:spPr>
      </p:pic>
      <p:pic>
        <p:nvPicPr>
          <p:cNvPr id="6" name="Picture 5" descr="A blue and black sign&#10;&#10;Description automatically generated">
            <a:extLst>
              <a:ext uri="{FF2B5EF4-FFF2-40B4-BE49-F238E27FC236}">
                <a16:creationId xmlns:a16="http://schemas.microsoft.com/office/drawing/2014/main" id="{1EFCDCD6-3AF0-88A1-3F64-093777E45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495" y="2347481"/>
            <a:ext cx="1894651" cy="623340"/>
          </a:xfrm>
          <a:prstGeom prst="rect">
            <a:avLst/>
          </a:prstGeom>
        </p:spPr>
      </p:pic>
      <p:sp>
        <p:nvSpPr>
          <p:cNvPr id="8" name="Oval 7">
            <a:extLst>
              <a:ext uri="{FF2B5EF4-FFF2-40B4-BE49-F238E27FC236}">
                <a16:creationId xmlns:a16="http://schemas.microsoft.com/office/drawing/2014/main" id="{5082FBB0-76DD-9119-0644-C165ADC610B7}"/>
              </a:ext>
            </a:extLst>
          </p:cNvPr>
          <p:cNvSpPr/>
          <p:nvPr/>
        </p:nvSpPr>
        <p:spPr>
          <a:xfrm>
            <a:off x="12275761" y="-52062"/>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sp>
        <p:nvSpPr>
          <p:cNvPr id="9" name="Rounded Rectangle 8">
            <a:extLst>
              <a:ext uri="{FF2B5EF4-FFF2-40B4-BE49-F238E27FC236}">
                <a16:creationId xmlns:a16="http://schemas.microsoft.com/office/drawing/2014/main" id="{FB7F2030-BD28-CC81-ED09-490B10B2E0E2}"/>
              </a:ext>
            </a:extLst>
          </p:cNvPr>
          <p:cNvSpPr/>
          <p:nvPr/>
        </p:nvSpPr>
        <p:spPr>
          <a:xfrm>
            <a:off x="4337914" y="1463481"/>
            <a:ext cx="7181101"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F94BC54-DE24-B4B5-DCAE-BE02DDF004C7}"/>
              </a:ext>
            </a:extLst>
          </p:cNvPr>
          <p:cNvSpPr/>
          <p:nvPr/>
        </p:nvSpPr>
        <p:spPr>
          <a:xfrm>
            <a:off x="636424" y="1463481"/>
            <a:ext cx="3525926"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9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31CC1D78-9D81-B846-32B7-6F1DA484B8E9}"/>
              </a:ext>
            </a:extLst>
          </p:cNvPr>
          <p:cNvSpPr/>
          <p:nvPr/>
        </p:nvSpPr>
        <p:spPr>
          <a:xfrm>
            <a:off x="5162206" y="5495018"/>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CBD99EB-1958-E45B-4733-5E9E6C08A065}"/>
              </a:ext>
            </a:extLst>
          </p:cNvPr>
          <p:cNvSpPr/>
          <p:nvPr/>
        </p:nvSpPr>
        <p:spPr>
          <a:xfrm>
            <a:off x="9003342" y="5487476"/>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2EEE446-2E32-CB27-37DA-417173D1C7DD}"/>
              </a:ext>
            </a:extLst>
          </p:cNvPr>
          <p:cNvSpPr/>
          <p:nvPr/>
        </p:nvSpPr>
        <p:spPr>
          <a:xfrm>
            <a:off x="7121799" y="5495018"/>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phic 141">
            <a:extLst>
              <a:ext uri="{FF2B5EF4-FFF2-40B4-BE49-F238E27FC236}">
                <a16:creationId xmlns:a16="http://schemas.microsoft.com/office/drawing/2014/main" id="{97AE572A-5820-BBB6-E0DB-9317FAA99B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3003461"/>
            <a:ext cx="1632991" cy="1041837"/>
          </a:xfrm>
          <a:prstGeom prst="rect">
            <a:avLst/>
          </a:prstGeom>
        </p:spPr>
      </p:pic>
      <p:pic>
        <p:nvPicPr>
          <p:cNvPr id="143" name="Graphic 142">
            <a:extLst>
              <a:ext uri="{FF2B5EF4-FFF2-40B4-BE49-F238E27FC236}">
                <a16:creationId xmlns:a16="http://schemas.microsoft.com/office/drawing/2014/main" id="{2BF78729-052A-809B-1977-6E5E070291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47112" y="3003461"/>
            <a:ext cx="1632991" cy="1041837"/>
          </a:xfrm>
          <a:prstGeom prst="rect">
            <a:avLst/>
          </a:prstGeom>
        </p:spPr>
      </p:pic>
      <p:pic>
        <p:nvPicPr>
          <p:cNvPr id="144" name="Graphic 143">
            <a:extLst>
              <a:ext uri="{FF2B5EF4-FFF2-40B4-BE49-F238E27FC236}">
                <a16:creationId xmlns:a16="http://schemas.microsoft.com/office/drawing/2014/main" id="{971921B4-1E46-FBAC-DEDD-A7DC5522C9C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203554" y="4286351"/>
            <a:ext cx="1632991" cy="1041837"/>
          </a:xfrm>
          <a:prstGeom prst="rect">
            <a:avLst/>
          </a:prstGeom>
        </p:spPr>
      </p:pic>
      <p:pic>
        <p:nvPicPr>
          <p:cNvPr id="145" name="Graphic 144">
            <a:extLst>
              <a:ext uri="{FF2B5EF4-FFF2-40B4-BE49-F238E27FC236}">
                <a16:creationId xmlns:a16="http://schemas.microsoft.com/office/drawing/2014/main" id="{3C9CA2CE-4CA4-5CDE-B920-A8E0535136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6474" y="4286351"/>
            <a:ext cx="1632991" cy="1041837"/>
          </a:xfrm>
          <a:prstGeom prst="rect">
            <a:avLst/>
          </a:prstGeom>
        </p:spPr>
      </p:pic>
      <p:pic>
        <p:nvPicPr>
          <p:cNvPr id="146" name="Graphic 145">
            <a:extLst>
              <a:ext uri="{FF2B5EF4-FFF2-40B4-BE49-F238E27FC236}">
                <a16:creationId xmlns:a16="http://schemas.microsoft.com/office/drawing/2014/main" id="{797B4CD6-ADCA-5AB7-F736-28116BA012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02098" y="4286351"/>
            <a:ext cx="1632991" cy="1041836"/>
          </a:xfrm>
          <a:prstGeom prst="rect">
            <a:avLst/>
          </a:prstGeom>
        </p:spPr>
      </p:pic>
      <p:pic>
        <p:nvPicPr>
          <p:cNvPr id="147" name="Graphic 146">
            <a:extLst>
              <a:ext uri="{FF2B5EF4-FFF2-40B4-BE49-F238E27FC236}">
                <a16:creationId xmlns:a16="http://schemas.microsoft.com/office/drawing/2014/main" id="{2AFCA83A-F68B-FFB8-FB4A-7631F9D9798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54283" y="4286351"/>
            <a:ext cx="1632991" cy="1041837"/>
          </a:xfrm>
          <a:prstGeom prst="rect">
            <a:avLst/>
          </a:prstGeom>
        </p:spPr>
      </p:pic>
      <p:pic>
        <p:nvPicPr>
          <p:cNvPr id="148" name="Graphic 147">
            <a:extLst>
              <a:ext uri="{FF2B5EF4-FFF2-40B4-BE49-F238E27FC236}">
                <a16:creationId xmlns:a16="http://schemas.microsoft.com/office/drawing/2014/main" id="{B1E3AC93-FF72-F6F3-6894-2FEB56C9C3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4286351"/>
            <a:ext cx="1632991" cy="1041837"/>
          </a:xfrm>
          <a:prstGeom prst="rect">
            <a:avLst/>
          </a:prstGeom>
        </p:spPr>
      </p:pic>
      <p:sp>
        <p:nvSpPr>
          <p:cNvPr id="3" name="Title 2">
            <a:extLst>
              <a:ext uri="{FF2B5EF4-FFF2-40B4-BE49-F238E27FC236}">
                <a16:creationId xmlns:a16="http://schemas.microsoft.com/office/drawing/2014/main" id="{ABB78E60-400C-4EE2-B4D9-BD3036CAEB44}"/>
              </a:ext>
            </a:extLst>
          </p:cNvPr>
          <p:cNvSpPr>
            <a:spLocks noGrp="1"/>
          </p:cNvSpPr>
          <p:nvPr>
            <p:ph type="title"/>
          </p:nvPr>
        </p:nvSpPr>
        <p:spPr/>
        <p:txBody>
          <a:bodyPr>
            <a:normAutofit/>
          </a:bodyPr>
          <a:lstStyle/>
          <a:p>
            <a:r>
              <a:rPr lang="en-US" sz="2400" dirty="0"/>
              <a:t>How OPEA RAG </a:t>
            </a:r>
            <a:r>
              <a:rPr lang="en-US" sz="2400" dirty="0" err="1"/>
              <a:t>ChatQnA</a:t>
            </a:r>
            <a:r>
              <a:rPr lang="en-US" sz="2400" dirty="0"/>
              <a:t> </a:t>
            </a:r>
            <a:r>
              <a:rPr lang="en-US" dirty="0"/>
              <a:t>blueprint</a:t>
            </a:r>
            <a:endParaRPr lang="en-US" sz="2400" dirty="0"/>
          </a:p>
        </p:txBody>
      </p:sp>
      <p:pic>
        <p:nvPicPr>
          <p:cNvPr id="99" name="Graphic 98">
            <a:extLst>
              <a:ext uri="{FF2B5EF4-FFF2-40B4-BE49-F238E27FC236}">
                <a16:creationId xmlns:a16="http://schemas.microsoft.com/office/drawing/2014/main" id="{FA95CC27-3AA2-2C27-469E-74314590A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2806" y="6446085"/>
            <a:ext cx="1064088" cy="228913"/>
          </a:xfrm>
          <a:prstGeom prst="rect">
            <a:avLst/>
          </a:prstGeom>
        </p:spPr>
      </p:pic>
      <p:pic>
        <p:nvPicPr>
          <p:cNvPr id="5" name="Graphic 4">
            <a:extLst>
              <a:ext uri="{FF2B5EF4-FFF2-40B4-BE49-F238E27FC236}">
                <a16:creationId xmlns:a16="http://schemas.microsoft.com/office/drawing/2014/main" id="{8E0085F9-53B0-E4D4-BA3A-949FEF5085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2091" y="3003461"/>
            <a:ext cx="1632991" cy="1041837"/>
          </a:xfrm>
          <a:prstGeom prst="rect">
            <a:avLst/>
          </a:prstGeom>
        </p:spPr>
      </p:pic>
      <p:sp>
        <p:nvSpPr>
          <p:cNvPr id="34" name="Rectangle 33">
            <a:extLst>
              <a:ext uri="{FF2B5EF4-FFF2-40B4-BE49-F238E27FC236}">
                <a16:creationId xmlns:a16="http://schemas.microsoft.com/office/drawing/2014/main" id="{BF792678-F84C-3767-33BB-C538434C2728}"/>
              </a:ext>
            </a:extLst>
          </p:cNvPr>
          <p:cNvSpPr/>
          <p:nvPr/>
        </p:nvSpPr>
        <p:spPr>
          <a:xfrm>
            <a:off x="603605" y="4672070"/>
            <a:ext cx="1551787"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dirty="0">
                <a:solidFill>
                  <a:schemeClr val="bg2"/>
                </a:solidFill>
                <a:ea typeface="+mj-ea"/>
                <a:cs typeface="+mj-cs"/>
              </a:rPr>
              <a:t>Question</a:t>
            </a:r>
          </a:p>
        </p:txBody>
      </p:sp>
      <p:sp>
        <p:nvSpPr>
          <p:cNvPr id="35" name="Rectangle 34">
            <a:extLst>
              <a:ext uri="{FF2B5EF4-FFF2-40B4-BE49-F238E27FC236}">
                <a16:creationId xmlns:a16="http://schemas.microsoft.com/office/drawing/2014/main" id="{0ADF17AD-E81D-149B-648C-9A74235BF8E9}"/>
              </a:ext>
            </a:extLst>
          </p:cNvPr>
          <p:cNvSpPr/>
          <p:nvPr/>
        </p:nvSpPr>
        <p:spPr>
          <a:xfrm>
            <a:off x="2594896" y="3293677"/>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42" name="Rectangle 41">
            <a:extLst>
              <a:ext uri="{FF2B5EF4-FFF2-40B4-BE49-F238E27FC236}">
                <a16:creationId xmlns:a16="http://schemas.microsoft.com/office/drawing/2014/main" id="{CD90C904-10CC-84D4-33C1-84D6C7762FA3}"/>
              </a:ext>
            </a:extLst>
          </p:cNvPr>
          <p:cNvSpPr/>
          <p:nvPr/>
        </p:nvSpPr>
        <p:spPr>
          <a:xfrm>
            <a:off x="4428698" y="4567049"/>
            <a:ext cx="14174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Retriever microservice</a:t>
            </a:r>
          </a:p>
        </p:txBody>
      </p:sp>
      <p:sp>
        <p:nvSpPr>
          <p:cNvPr id="43" name="Rectangle 42">
            <a:extLst>
              <a:ext uri="{FF2B5EF4-FFF2-40B4-BE49-F238E27FC236}">
                <a16:creationId xmlns:a16="http://schemas.microsoft.com/office/drawing/2014/main" id="{A9F9B6FB-5B60-892D-1115-94EF08DE83FA}"/>
              </a:ext>
            </a:extLst>
          </p:cNvPr>
          <p:cNvSpPr/>
          <p:nvPr/>
        </p:nvSpPr>
        <p:spPr>
          <a:xfrm>
            <a:off x="6307426" y="4567761"/>
            <a:ext cx="135123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Reranking microservice</a:t>
            </a:r>
          </a:p>
        </p:txBody>
      </p:sp>
      <p:sp>
        <p:nvSpPr>
          <p:cNvPr id="44" name="Rectangle 43">
            <a:extLst>
              <a:ext uri="{FF2B5EF4-FFF2-40B4-BE49-F238E27FC236}">
                <a16:creationId xmlns:a16="http://schemas.microsoft.com/office/drawing/2014/main" id="{0A6B5EB6-A423-F414-0514-6F101E8FDB78}"/>
              </a:ext>
            </a:extLst>
          </p:cNvPr>
          <p:cNvSpPr/>
          <p:nvPr/>
        </p:nvSpPr>
        <p:spPr>
          <a:xfrm>
            <a:off x="8128967" y="4579801"/>
            <a:ext cx="1414128"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LLM microservice</a:t>
            </a:r>
          </a:p>
        </p:txBody>
      </p:sp>
      <p:sp>
        <p:nvSpPr>
          <p:cNvPr id="45" name="Rectangle 44">
            <a:extLst>
              <a:ext uri="{FF2B5EF4-FFF2-40B4-BE49-F238E27FC236}">
                <a16:creationId xmlns:a16="http://schemas.microsoft.com/office/drawing/2014/main" id="{8132723E-57E1-DC0F-BF95-9611CBD61C8C}"/>
              </a:ext>
            </a:extLst>
          </p:cNvPr>
          <p:cNvSpPr/>
          <p:nvPr/>
        </p:nvSpPr>
        <p:spPr>
          <a:xfrm>
            <a:off x="716507" y="3303753"/>
            <a:ext cx="1378424"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Data Prep microservice</a:t>
            </a:r>
          </a:p>
        </p:txBody>
      </p:sp>
      <p:sp>
        <p:nvSpPr>
          <p:cNvPr id="47" name="Rectangle 46">
            <a:extLst>
              <a:ext uri="{FF2B5EF4-FFF2-40B4-BE49-F238E27FC236}">
                <a16:creationId xmlns:a16="http://schemas.microsoft.com/office/drawing/2014/main" id="{4CBCC069-89CC-9CC2-0564-ED412A1627A4}"/>
              </a:ext>
            </a:extLst>
          </p:cNvPr>
          <p:cNvSpPr/>
          <p:nvPr/>
        </p:nvSpPr>
        <p:spPr>
          <a:xfrm>
            <a:off x="4428699" y="3299850"/>
            <a:ext cx="138968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err="1">
                <a:solidFill>
                  <a:schemeClr val="tx1"/>
                </a:solidFill>
                <a:ea typeface="+mj-ea"/>
                <a:cs typeface="+mj-cs"/>
              </a:rPr>
              <a:t>VectorDB</a:t>
            </a:r>
            <a:r>
              <a:rPr lang="en-US" sz="1200" kern="1200">
                <a:solidFill>
                  <a:schemeClr val="tx1"/>
                </a:solidFill>
                <a:ea typeface="+mj-ea"/>
                <a:cs typeface="+mj-cs"/>
              </a:rPr>
              <a:t> microservice</a:t>
            </a:r>
          </a:p>
        </p:txBody>
      </p:sp>
      <p:sp>
        <p:nvSpPr>
          <p:cNvPr id="50" name="Rectangle 49">
            <a:extLst>
              <a:ext uri="{FF2B5EF4-FFF2-40B4-BE49-F238E27FC236}">
                <a16:creationId xmlns:a16="http://schemas.microsoft.com/office/drawing/2014/main" id="{F35F7C54-04CD-316B-941D-548E74F1A752}"/>
              </a:ext>
            </a:extLst>
          </p:cNvPr>
          <p:cNvSpPr/>
          <p:nvPr/>
        </p:nvSpPr>
        <p:spPr>
          <a:xfrm>
            <a:off x="2594896" y="4567049"/>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51" name="Rectangle 50">
            <a:extLst>
              <a:ext uri="{FF2B5EF4-FFF2-40B4-BE49-F238E27FC236}">
                <a16:creationId xmlns:a16="http://schemas.microsoft.com/office/drawing/2014/main" id="{555CE6BD-029B-9A45-80B8-C8BCF9F9B886}"/>
              </a:ext>
            </a:extLst>
          </p:cNvPr>
          <p:cNvSpPr/>
          <p:nvPr/>
        </p:nvSpPr>
        <p:spPr>
          <a:xfrm>
            <a:off x="9997321" y="4586147"/>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Answer</a:t>
            </a:r>
          </a:p>
        </p:txBody>
      </p:sp>
      <p:sp>
        <p:nvSpPr>
          <p:cNvPr id="115" name="Rectangle 114">
            <a:extLst>
              <a:ext uri="{FF2B5EF4-FFF2-40B4-BE49-F238E27FC236}">
                <a16:creationId xmlns:a16="http://schemas.microsoft.com/office/drawing/2014/main" id="{E07F4262-DF31-EA4E-F5F0-41F9294F1D78}"/>
              </a:ext>
            </a:extLst>
          </p:cNvPr>
          <p:cNvSpPr/>
          <p:nvPr/>
        </p:nvSpPr>
        <p:spPr>
          <a:xfrm>
            <a:off x="770775" y="1644717"/>
            <a:ext cx="1121635" cy="699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200" kern="1200">
                <a:solidFill>
                  <a:schemeClr val="bg2"/>
                </a:solidFill>
                <a:ea typeface="+mj-ea"/>
                <a:cs typeface="+mj-cs"/>
              </a:rPr>
              <a:t>Additional</a:t>
            </a:r>
            <a:br>
              <a:rPr lang="en-US" sz="1200" kern="1200">
                <a:solidFill>
                  <a:schemeClr val="bg2"/>
                </a:solidFill>
                <a:ea typeface="+mj-ea"/>
                <a:cs typeface="+mj-cs"/>
              </a:rPr>
            </a:br>
            <a:r>
              <a:rPr lang="en-US" sz="1200" kern="1200">
                <a:solidFill>
                  <a:schemeClr val="bg2"/>
                </a:solidFill>
                <a:ea typeface="+mj-ea"/>
                <a:cs typeface="+mj-cs"/>
              </a:rPr>
              <a:t>context</a:t>
            </a:r>
          </a:p>
        </p:txBody>
      </p:sp>
      <p:grpSp>
        <p:nvGrpSpPr>
          <p:cNvPr id="116" name="Group 115">
            <a:extLst>
              <a:ext uri="{FF2B5EF4-FFF2-40B4-BE49-F238E27FC236}">
                <a16:creationId xmlns:a16="http://schemas.microsoft.com/office/drawing/2014/main" id="{22493550-D95C-F65A-CCA2-F3234A749694}"/>
              </a:ext>
            </a:extLst>
          </p:cNvPr>
          <p:cNvGrpSpPr/>
          <p:nvPr/>
        </p:nvGrpSpPr>
        <p:grpSpPr>
          <a:xfrm rot="5400000">
            <a:off x="1344854" y="2776749"/>
            <a:ext cx="241113" cy="185608"/>
            <a:chOff x="4777506" y="4489748"/>
            <a:chExt cx="241113" cy="185608"/>
          </a:xfrm>
        </p:grpSpPr>
        <p:sp>
          <p:nvSpPr>
            <p:cNvPr id="117" name="Freeform 116">
              <a:extLst>
                <a:ext uri="{FF2B5EF4-FFF2-40B4-BE49-F238E27FC236}">
                  <a16:creationId xmlns:a16="http://schemas.microsoft.com/office/drawing/2014/main" id="{8F48B32F-828E-EF51-45FD-812F88121C5C}"/>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C170EA9A-D0B6-F278-CCCE-9C225841F19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257B8A-FE63-713B-21A8-DCE567801225}"/>
              </a:ext>
            </a:extLst>
          </p:cNvPr>
          <p:cNvGrpSpPr/>
          <p:nvPr/>
        </p:nvGrpSpPr>
        <p:grpSpPr>
          <a:xfrm>
            <a:off x="626252" y="1282015"/>
            <a:ext cx="2597150" cy="1417320"/>
            <a:chOff x="626252" y="1311142"/>
            <a:chExt cx="2597150" cy="1417320"/>
          </a:xfrm>
        </p:grpSpPr>
        <p:sp>
          <p:nvSpPr>
            <p:cNvPr id="120" name="Freeform 119">
              <a:extLst>
                <a:ext uri="{FF2B5EF4-FFF2-40B4-BE49-F238E27FC236}">
                  <a16:creationId xmlns:a16="http://schemas.microsoft.com/office/drawing/2014/main" id="{46F6DCEE-30AF-1619-232B-A00D05564250}"/>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1" name="Freeform 120">
              <a:extLst>
                <a:ext uri="{FF2B5EF4-FFF2-40B4-BE49-F238E27FC236}">
                  <a16:creationId xmlns:a16="http://schemas.microsoft.com/office/drawing/2014/main" id="{AEDDB5EC-68DD-F0EF-66F2-B768D24E1E21}"/>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3C9F40AB-6175-2798-A88E-705313AA0445}"/>
              </a:ext>
            </a:extLst>
          </p:cNvPr>
          <p:cNvGrpSpPr/>
          <p:nvPr/>
        </p:nvGrpSpPr>
        <p:grpSpPr>
          <a:xfrm>
            <a:off x="2257074" y="3478901"/>
            <a:ext cx="241113" cy="185608"/>
            <a:chOff x="4777506" y="4489748"/>
            <a:chExt cx="241113" cy="185608"/>
          </a:xfrm>
        </p:grpSpPr>
        <p:sp>
          <p:nvSpPr>
            <p:cNvPr id="124" name="Freeform 123">
              <a:extLst>
                <a:ext uri="{FF2B5EF4-FFF2-40B4-BE49-F238E27FC236}">
                  <a16:creationId xmlns:a16="http://schemas.microsoft.com/office/drawing/2014/main" id="{9D4AAD78-686B-5DA5-E446-AEA4627422B6}"/>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DF030E9-6E9D-7E1E-7F7C-6154E343A0C4}"/>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914204A-4620-A5D3-AAEE-DB2D9BEF9DF6}"/>
              </a:ext>
            </a:extLst>
          </p:cNvPr>
          <p:cNvGrpSpPr/>
          <p:nvPr/>
        </p:nvGrpSpPr>
        <p:grpSpPr>
          <a:xfrm>
            <a:off x="4113170" y="4807269"/>
            <a:ext cx="241113" cy="185608"/>
            <a:chOff x="4777506" y="4489748"/>
            <a:chExt cx="241113" cy="185608"/>
          </a:xfrm>
        </p:grpSpPr>
        <p:sp>
          <p:nvSpPr>
            <p:cNvPr id="130" name="Freeform 129">
              <a:extLst>
                <a:ext uri="{FF2B5EF4-FFF2-40B4-BE49-F238E27FC236}">
                  <a16:creationId xmlns:a16="http://schemas.microsoft.com/office/drawing/2014/main" id="{83855E57-BA4A-1AE4-B937-F222FB0AE9D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0EAA76E5-D550-8E0F-E211-E9EEC8A5FC9F}"/>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1E369EAF-9982-E55F-F46B-2C87CC88B393}"/>
              </a:ext>
            </a:extLst>
          </p:cNvPr>
          <p:cNvGrpSpPr/>
          <p:nvPr/>
        </p:nvGrpSpPr>
        <p:grpSpPr>
          <a:xfrm>
            <a:off x="4106345" y="3478901"/>
            <a:ext cx="241113" cy="185608"/>
            <a:chOff x="4777506" y="4489748"/>
            <a:chExt cx="241113" cy="185608"/>
          </a:xfrm>
        </p:grpSpPr>
        <p:sp>
          <p:nvSpPr>
            <p:cNvPr id="150" name="Freeform 149">
              <a:extLst>
                <a:ext uri="{FF2B5EF4-FFF2-40B4-BE49-F238E27FC236}">
                  <a16:creationId xmlns:a16="http://schemas.microsoft.com/office/drawing/2014/main" id="{F506FD72-66C1-B851-0ED0-2719512D9B5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08272F97-A9FF-9841-D672-99E6D784CE17}"/>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997BB5BC-B699-951F-7BF0-CA7B5CF8BFA5}"/>
              </a:ext>
            </a:extLst>
          </p:cNvPr>
          <p:cNvGrpSpPr/>
          <p:nvPr/>
        </p:nvGrpSpPr>
        <p:grpSpPr>
          <a:xfrm rot="5400000">
            <a:off x="5175520" y="4072358"/>
            <a:ext cx="241113" cy="185608"/>
            <a:chOff x="4777506" y="4489748"/>
            <a:chExt cx="241113" cy="185608"/>
          </a:xfrm>
        </p:grpSpPr>
        <p:sp>
          <p:nvSpPr>
            <p:cNvPr id="153" name="Freeform 152">
              <a:extLst>
                <a:ext uri="{FF2B5EF4-FFF2-40B4-BE49-F238E27FC236}">
                  <a16:creationId xmlns:a16="http://schemas.microsoft.com/office/drawing/2014/main" id="{78E37E78-2E6F-77EE-1340-D08F567F3074}"/>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EA61E4A-D5EC-9F47-06B8-67C287E36C4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57B2F092-0254-66DF-E04F-8E2ACB1C8134}"/>
              </a:ext>
            </a:extLst>
          </p:cNvPr>
          <p:cNvGrpSpPr/>
          <p:nvPr/>
        </p:nvGrpSpPr>
        <p:grpSpPr>
          <a:xfrm rot="16200000">
            <a:off x="4923036" y="4072359"/>
            <a:ext cx="241113" cy="185608"/>
            <a:chOff x="4777506" y="4489748"/>
            <a:chExt cx="241113" cy="185608"/>
          </a:xfrm>
        </p:grpSpPr>
        <p:sp>
          <p:nvSpPr>
            <p:cNvPr id="157" name="Freeform 156">
              <a:extLst>
                <a:ext uri="{FF2B5EF4-FFF2-40B4-BE49-F238E27FC236}">
                  <a16:creationId xmlns:a16="http://schemas.microsoft.com/office/drawing/2014/main" id="{274767ED-BE48-BAAA-F86A-13DF4214C791}"/>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EB675677-1F66-D8D8-A693-51F14A01390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1AB7593-E415-DF94-D9D1-C2719D8F30AB}"/>
              </a:ext>
            </a:extLst>
          </p:cNvPr>
          <p:cNvGrpSpPr/>
          <p:nvPr/>
        </p:nvGrpSpPr>
        <p:grpSpPr>
          <a:xfrm>
            <a:off x="5962442" y="4807269"/>
            <a:ext cx="241113" cy="185608"/>
            <a:chOff x="4777506" y="4489748"/>
            <a:chExt cx="241113" cy="185608"/>
          </a:xfrm>
        </p:grpSpPr>
        <p:sp>
          <p:nvSpPr>
            <p:cNvPr id="160" name="Freeform 159">
              <a:extLst>
                <a:ext uri="{FF2B5EF4-FFF2-40B4-BE49-F238E27FC236}">
                  <a16:creationId xmlns:a16="http://schemas.microsoft.com/office/drawing/2014/main" id="{C5ABCCDB-3839-5B92-6A28-205D4A37CE44}"/>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EC910B91-EB49-AB3B-7097-42D020F4CC3A}"/>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DDC8D2E9-1E17-C57D-A714-BDEA0D3618CF}"/>
              </a:ext>
            </a:extLst>
          </p:cNvPr>
          <p:cNvGrpSpPr/>
          <p:nvPr/>
        </p:nvGrpSpPr>
        <p:grpSpPr>
          <a:xfrm>
            <a:off x="7818538" y="4807269"/>
            <a:ext cx="241113" cy="185608"/>
            <a:chOff x="4777506" y="4489748"/>
            <a:chExt cx="241113" cy="185608"/>
          </a:xfrm>
        </p:grpSpPr>
        <p:sp>
          <p:nvSpPr>
            <p:cNvPr id="163" name="Freeform 162">
              <a:extLst>
                <a:ext uri="{FF2B5EF4-FFF2-40B4-BE49-F238E27FC236}">
                  <a16:creationId xmlns:a16="http://schemas.microsoft.com/office/drawing/2014/main" id="{AADB991E-B8DC-0B8B-B818-0F91A0DF8708}"/>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E2A18F8-F0ED-9CC0-4009-DC351FE4ABF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59706B6-1321-5465-660F-ED056D4A8C3B}"/>
              </a:ext>
            </a:extLst>
          </p:cNvPr>
          <p:cNvGrpSpPr/>
          <p:nvPr/>
        </p:nvGrpSpPr>
        <p:grpSpPr>
          <a:xfrm>
            <a:off x="9674634" y="4807269"/>
            <a:ext cx="241113" cy="185608"/>
            <a:chOff x="4777506" y="4489748"/>
            <a:chExt cx="241113" cy="185608"/>
          </a:xfrm>
        </p:grpSpPr>
        <p:sp>
          <p:nvSpPr>
            <p:cNvPr id="166" name="Freeform 165">
              <a:extLst>
                <a:ext uri="{FF2B5EF4-FFF2-40B4-BE49-F238E27FC236}">
                  <a16:creationId xmlns:a16="http://schemas.microsoft.com/office/drawing/2014/main" id="{FE4A52EA-ED80-9A4B-7B84-C4EB9250205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47BC9015-F639-FAD9-1B77-A65DC166B131}"/>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75A2418C-610C-A680-C372-3801D5501BC9}"/>
              </a:ext>
            </a:extLst>
          </p:cNvPr>
          <p:cNvGrpSpPr/>
          <p:nvPr/>
        </p:nvGrpSpPr>
        <p:grpSpPr>
          <a:xfrm>
            <a:off x="2202821" y="4813579"/>
            <a:ext cx="241113" cy="185608"/>
            <a:chOff x="4777506" y="4489748"/>
            <a:chExt cx="241113" cy="185608"/>
          </a:xfrm>
        </p:grpSpPr>
        <p:sp>
          <p:nvSpPr>
            <p:cNvPr id="169" name="Freeform 168">
              <a:extLst>
                <a:ext uri="{FF2B5EF4-FFF2-40B4-BE49-F238E27FC236}">
                  <a16:creationId xmlns:a16="http://schemas.microsoft.com/office/drawing/2014/main" id="{93A59C24-FA83-6F14-021A-76C8113C5A0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985491F2-9C76-6496-C112-A4FFD01F5F10}"/>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7F53748-7147-5855-837B-D5875D632746}"/>
              </a:ext>
            </a:extLst>
          </p:cNvPr>
          <p:cNvGrpSpPr/>
          <p:nvPr/>
        </p:nvGrpSpPr>
        <p:grpSpPr>
          <a:xfrm>
            <a:off x="5314830" y="5588086"/>
            <a:ext cx="1330221" cy="389434"/>
            <a:chOff x="3476917" y="5715772"/>
            <a:chExt cx="1330221" cy="389434"/>
          </a:xfrm>
        </p:grpSpPr>
        <p:sp>
          <p:nvSpPr>
            <p:cNvPr id="6" name="TextBox 5">
              <a:extLst>
                <a:ext uri="{FF2B5EF4-FFF2-40B4-BE49-F238E27FC236}">
                  <a16:creationId xmlns:a16="http://schemas.microsoft.com/office/drawing/2014/main" id="{91C77959-FC85-A420-D705-2B993342E1B9}"/>
                </a:ext>
              </a:extLst>
            </p:cNvPr>
            <p:cNvSpPr txBox="1"/>
            <p:nvPr/>
          </p:nvSpPr>
          <p:spPr>
            <a:xfrm>
              <a:off x="3840848" y="5715772"/>
              <a:ext cx="966290" cy="286232"/>
            </a:xfrm>
            <a:prstGeom prst="rect">
              <a:avLst/>
            </a:prstGeom>
            <a:noFill/>
          </p:spPr>
          <p:txBody>
            <a:bodyPr wrap="square">
              <a:spAutoFit/>
            </a:bodyPr>
            <a:lstStyle/>
            <a:p>
              <a:r>
                <a:rPr lang="en-US" sz="1400" kern="1200">
                  <a:solidFill>
                    <a:schemeClr val="bg2"/>
                  </a:solidFill>
                  <a:ea typeface="+mj-ea"/>
                  <a:cs typeface="+mj-cs"/>
                </a:rPr>
                <a:t>Retrieval</a:t>
              </a:r>
              <a:endParaRPr lang="en-US" sz="1400">
                <a:solidFill>
                  <a:schemeClr val="bg2"/>
                </a:solidFill>
              </a:endParaRPr>
            </a:p>
          </p:txBody>
        </p:sp>
        <p:sp>
          <p:nvSpPr>
            <p:cNvPr id="7" name="TextBox 6">
              <a:extLst>
                <a:ext uri="{FF2B5EF4-FFF2-40B4-BE49-F238E27FC236}">
                  <a16:creationId xmlns:a16="http://schemas.microsoft.com/office/drawing/2014/main" id="{034CC1FB-9967-C428-B21A-6372330C5139}"/>
                </a:ext>
              </a:extLst>
            </p:cNvPr>
            <p:cNvSpPr txBox="1"/>
            <p:nvPr/>
          </p:nvSpPr>
          <p:spPr>
            <a:xfrm>
              <a:off x="3476917" y="5735105"/>
              <a:ext cx="405699" cy="370101"/>
            </a:xfrm>
            <a:prstGeom prst="rect">
              <a:avLst/>
            </a:prstGeom>
            <a:noFill/>
          </p:spPr>
          <p:txBody>
            <a:bodyPr wrap="square">
              <a:spAutoFit/>
            </a:bodyPr>
            <a:lstStyle/>
            <a:p>
              <a:pPr algn="ctr"/>
              <a:r>
                <a:rPr lang="en-US" sz="2000"/>
                <a:t>🧠</a:t>
              </a:r>
            </a:p>
          </p:txBody>
        </p:sp>
      </p:grpSp>
      <p:grpSp>
        <p:nvGrpSpPr>
          <p:cNvPr id="10" name="Group 9">
            <a:extLst>
              <a:ext uri="{FF2B5EF4-FFF2-40B4-BE49-F238E27FC236}">
                <a16:creationId xmlns:a16="http://schemas.microsoft.com/office/drawing/2014/main" id="{918C007E-C5B9-863A-3D7E-20C4CE8611F7}"/>
              </a:ext>
            </a:extLst>
          </p:cNvPr>
          <p:cNvGrpSpPr/>
          <p:nvPr/>
        </p:nvGrpSpPr>
        <p:grpSpPr>
          <a:xfrm>
            <a:off x="9054669" y="5588086"/>
            <a:ext cx="1513002" cy="394330"/>
            <a:chOff x="9734804" y="5736195"/>
            <a:chExt cx="1513002" cy="394330"/>
          </a:xfrm>
        </p:grpSpPr>
        <p:sp>
          <p:nvSpPr>
            <p:cNvPr id="2" name="TextBox 1">
              <a:extLst>
                <a:ext uri="{FF2B5EF4-FFF2-40B4-BE49-F238E27FC236}">
                  <a16:creationId xmlns:a16="http://schemas.microsoft.com/office/drawing/2014/main" id="{2B4F6396-3807-FDB7-A68C-C3091F23288E}"/>
                </a:ext>
              </a:extLst>
            </p:cNvPr>
            <p:cNvSpPr txBox="1"/>
            <p:nvPr/>
          </p:nvSpPr>
          <p:spPr>
            <a:xfrm>
              <a:off x="10105370" y="5736195"/>
              <a:ext cx="1142436" cy="286232"/>
            </a:xfrm>
            <a:prstGeom prst="rect">
              <a:avLst/>
            </a:prstGeom>
            <a:noFill/>
          </p:spPr>
          <p:txBody>
            <a:bodyPr wrap="square">
              <a:spAutoFit/>
            </a:bodyPr>
            <a:lstStyle/>
            <a:p>
              <a:r>
                <a:rPr lang="en-US" sz="1400" kern="1200">
                  <a:solidFill>
                    <a:schemeClr val="bg2"/>
                  </a:solidFill>
                  <a:ea typeface="+mj-ea"/>
                  <a:cs typeface="+mj-cs"/>
                </a:rPr>
                <a:t>Generation</a:t>
              </a:r>
              <a:endParaRPr lang="en-US" sz="1400">
                <a:solidFill>
                  <a:schemeClr val="bg2"/>
                </a:solidFill>
              </a:endParaRPr>
            </a:p>
          </p:txBody>
        </p:sp>
        <p:sp>
          <p:nvSpPr>
            <p:cNvPr id="8" name="TextBox 7">
              <a:extLst>
                <a:ext uri="{FF2B5EF4-FFF2-40B4-BE49-F238E27FC236}">
                  <a16:creationId xmlns:a16="http://schemas.microsoft.com/office/drawing/2014/main" id="{958AD06B-745E-DAAC-F474-7B26AF54A80F}"/>
                </a:ext>
              </a:extLst>
            </p:cNvPr>
            <p:cNvSpPr txBox="1"/>
            <p:nvPr/>
          </p:nvSpPr>
          <p:spPr>
            <a:xfrm>
              <a:off x="9734804" y="5760424"/>
              <a:ext cx="483508" cy="370101"/>
            </a:xfrm>
            <a:prstGeom prst="rect">
              <a:avLst/>
            </a:prstGeom>
            <a:noFill/>
          </p:spPr>
          <p:txBody>
            <a:bodyPr wrap="square" anchor="ctr">
              <a:spAutoFit/>
            </a:bodyPr>
            <a:lstStyle/>
            <a:p>
              <a:pPr algn="ctr"/>
              <a:r>
                <a:rPr lang="en-CA" sz="2000" u="none" strike="noStrike">
                  <a:solidFill>
                    <a:srgbClr val="000000"/>
                  </a:solidFill>
                  <a:effectLst/>
                  <a:latin typeface="Arial" panose="020B0604020202020204" pitchFamily="34" charset="0"/>
                </a:rPr>
                <a:t>🤩</a:t>
              </a:r>
              <a:endParaRPr lang="en-US" sz="2000"/>
            </a:p>
          </p:txBody>
        </p:sp>
      </p:grpSp>
      <p:grpSp>
        <p:nvGrpSpPr>
          <p:cNvPr id="11" name="Group 10">
            <a:extLst>
              <a:ext uri="{FF2B5EF4-FFF2-40B4-BE49-F238E27FC236}">
                <a16:creationId xmlns:a16="http://schemas.microsoft.com/office/drawing/2014/main" id="{B9972686-7511-EF96-97E9-B1A3141A243C}"/>
              </a:ext>
            </a:extLst>
          </p:cNvPr>
          <p:cNvGrpSpPr/>
          <p:nvPr/>
        </p:nvGrpSpPr>
        <p:grpSpPr>
          <a:xfrm>
            <a:off x="7074130" y="5577209"/>
            <a:ext cx="1923426" cy="481157"/>
            <a:chOff x="7335082" y="5713859"/>
            <a:chExt cx="1746537" cy="481157"/>
          </a:xfrm>
        </p:grpSpPr>
        <p:sp>
          <p:nvSpPr>
            <p:cNvPr id="4" name="TextBox 3">
              <a:extLst>
                <a:ext uri="{FF2B5EF4-FFF2-40B4-BE49-F238E27FC236}">
                  <a16:creationId xmlns:a16="http://schemas.microsoft.com/office/drawing/2014/main" id="{58DB20F2-06E7-67CD-5B15-DF53DD4B9087}"/>
                </a:ext>
              </a:extLst>
            </p:cNvPr>
            <p:cNvSpPr txBox="1"/>
            <p:nvPr/>
          </p:nvSpPr>
          <p:spPr>
            <a:xfrm>
              <a:off x="7615400" y="5750174"/>
              <a:ext cx="1466219" cy="286232"/>
            </a:xfrm>
            <a:prstGeom prst="rect">
              <a:avLst/>
            </a:prstGeom>
            <a:noFill/>
          </p:spPr>
          <p:txBody>
            <a:bodyPr wrap="square">
              <a:spAutoFit/>
            </a:bodyPr>
            <a:lstStyle/>
            <a:p>
              <a:r>
                <a:rPr lang="en-US" sz="1400" kern="1200">
                  <a:solidFill>
                    <a:schemeClr val="bg2"/>
                  </a:solidFill>
                  <a:ea typeface="+mj-ea"/>
                  <a:cs typeface="+mj-cs"/>
                </a:rPr>
                <a:t>Augmentation</a:t>
              </a:r>
              <a:endParaRPr lang="en-US" sz="1400">
                <a:solidFill>
                  <a:schemeClr val="bg2"/>
                </a:solidFill>
              </a:endParaRPr>
            </a:p>
          </p:txBody>
        </p:sp>
        <p:sp>
          <p:nvSpPr>
            <p:cNvPr id="9" name="TextBox 8">
              <a:extLst>
                <a:ext uri="{FF2B5EF4-FFF2-40B4-BE49-F238E27FC236}">
                  <a16:creationId xmlns:a16="http://schemas.microsoft.com/office/drawing/2014/main" id="{6B149FD2-5594-A474-4F6A-43E1B371C11E}"/>
                </a:ext>
              </a:extLst>
            </p:cNvPr>
            <p:cNvSpPr txBox="1"/>
            <p:nvPr/>
          </p:nvSpPr>
          <p:spPr>
            <a:xfrm>
              <a:off x="7335082" y="5713859"/>
              <a:ext cx="444417" cy="481157"/>
            </a:xfrm>
            <a:prstGeom prst="rect">
              <a:avLst/>
            </a:prstGeom>
            <a:noFill/>
          </p:spPr>
          <p:txBody>
            <a:bodyPr wrap="square">
              <a:spAutoFit/>
            </a:bodyPr>
            <a:lstStyle/>
            <a:p>
              <a:pPr algn="ctr"/>
              <a:r>
                <a:rPr lang="en-CA" sz="2800" b="1" i="0" u="none" strike="noStrike">
                  <a:solidFill>
                    <a:srgbClr val="000000"/>
                  </a:solidFill>
                  <a:effectLst/>
                </a:rPr>
                <a:t>✨</a:t>
              </a:r>
              <a:endParaRPr lang="en-US" sz="2800"/>
            </a:p>
          </p:txBody>
        </p:sp>
      </p:grpSp>
      <p:sp>
        <p:nvSpPr>
          <p:cNvPr id="15" name="Rounded Rectangle 14">
            <a:extLst>
              <a:ext uri="{FF2B5EF4-FFF2-40B4-BE49-F238E27FC236}">
                <a16:creationId xmlns:a16="http://schemas.microsoft.com/office/drawing/2014/main" id="{6D1E8914-2C88-9DB4-A013-A175649AEF83}"/>
              </a:ext>
            </a:extLst>
          </p:cNvPr>
          <p:cNvSpPr/>
          <p:nvPr/>
        </p:nvSpPr>
        <p:spPr>
          <a:xfrm>
            <a:off x="596781" y="4345590"/>
            <a:ext cx="1551788" cy="1209018"/>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C65089A-07C8-E53F-DE61-3B3EC7A0E84C}"/>
              </a:ext>
            </a:extLst>
          </p:cNvPr>
          <p:cNvGrpSpPr/>
          <p:nvPr/>
        </p:nvGrpSpPr>
        <p:grpSpPr>
          <a:xfrm>
            <a:off x="716507" y="4472614"/>
            <a:ext cx="353364" cy="72433"/>
            <a:chOff x="748494" y="1394515"/>
            <a:chExt cx="526143" cy="114251"/>
          </a:xfrm>
        </p:grpSpPr>
        <p:sp>
          <p:nvSpPr>
            <p:cNvPr id="20" name="Oval 19">
              <a:extLst>
                <a:ext uri="{FF2B5EF4-FFF2-40B4-BE49-F238E27FC236}">
                  <a16:creationId xmlns:a16="http://schemas.microsoft.com/office/drawing/2014/main" id="{50B69304-5275-578A-740B-BDBD204B1A2A}"/>
                </a:ext>
              </a:extLst>
            </p:cNvPr>
            <p:cNvSpPr/>
            <p:nvPr/>
          </p:nvSpPr>
          <p:spPr>
            <a:xfrm>
              <a:off x="748494"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1" name="Oval 20">
              <a:extLst>
                <a:ext uri="{FF2B5EF4-FFF2-40B4-BE49-F238E27FC236}">
                  <a16:creationId xmlns:a16="http://schemas.microsoft.com/office/drawing/2014/main" id="{F55A3238-274A-D00A-A41D-081B6C62D891}"/>
                </a:ext>
              </a:extLst>
            </p:cNvPr>
            <p:cNvSpPr/>
            <p:nvPr/>
          </p:nvSpPr>
          <p:spPr>
            <a:xfrm>
              <a:off x="962678"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2" name="Oval 21">
              <a:extLst>
                <a:ext uri="{FF2B5EF4-FFF2-40B4-BE49-F238E27FC236}">
                  <a16:creationId xmlns:a16="http://schemas.microsoft.com/office/drawing/2014/main" id="{4453EBB5-C9B6-C1E7-C037-F03BC386025C}"/>
                </a:ext>
              </a:extLst>
            </p:cNvPr>
            <p:cNvSpPr/>
            <p:nvPr/>
          </p:nvSpPr>
          <p:spPr>
            <a:xfrm>
              <a:off x="1160386"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pic>
        <p:nvPicPr>
          <p:cNvPr id="23" name="Picture 22" descr="A document with text on it&#10;&#10;Description automatically generated">
            <a:extLst>
              <a:ext uri="{FF2B5EF4-FFF2-40B4-BE49-F238E27FC236}">
                <a16:creationId xmlns:a16="http://schemas.microsoft.com/office/drawing/2014/main" id="{32448A2D-9EC1-D599-FDD9-C470212294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3508" y="1401669"/>
            <a:ext cx="1192655" cy="1195145"/>
          </a:xfrm>
          <a:prstGeom prst="rect">
            <a:avLst/>
          </a:prstGeom>
          <a:ln w="12700">
            <a:solidFill>
              <a:schemeClr val="accent2"/>
            </a:solidFill>
          </a:ln>
        </p:spPr>
      </p:pic>
      <p:grpSp>
        <p:nvGrpSpPr>
          <p:cNvPr id="24" name="Group 23">
            <a:extLst>
              <a:ext uri="{FF2B5EF4-FFF2-40B4-BE49-F238E27FC236}">
                <a16:creationId xmlns:a16="http://schemas.microsoft.com/office/drawing/2014/main" id="{95CF996C-FC96-997E-2916-14D8B62A821B}"/>
              </a:ext>
            </a:extLst>
          </p:cNvPr>
          <p:cNvGrpSpPr/>
          <p:nvPr/>
        </p:nvGrpSpPr>
        <p:grpSpPr>
          <a:xfrm>
            <a:off x="6668900" y="2747842"/>
            <a:ext cx="2597150" cy="1417320"/>
            <a:chOff x="626252" y="1311142"/>
            <a:chExt cx="2597150" cy="1417320"/>
          </a:xfrm>
        </p:grpSpPr>
        <p:sp>
          <p:nvSpPr>
            <p:cNvPr id="25" name="Freeform 24">
              <a:extLst>
                <a:ext uri="{FF2B5EF4-FFF2-40B4-BE49-F238E27FC236}">
                  <a16:creationId xmlns:a16="http://schemas.microsoft.com/office/drawing/2014/main" id="{BA0374BC-1D31-BACD-8C14-E129491680B7}"/>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6" name="Freeform 25">
              <a:extLst>
                <a:ext uri="{FF2B5EF4-FFF2-40B4-BE49-F238E27FC236}">
                  <a16:creationId xmlns:a16="http://schemas.microsoft.com/office/drawing/2014/main" id="{BCCCB843-F256-8A94-188F-C2260C70D82A}"/>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82C8AC-BF19-A57F-55B4-2FA8196B6EF3}"/>
              </a:ext>
            </a:extLst>
          </p:cNvPr>
          <p:cNvSpPr/>
          <p:nvPr/>
        </p:nvSpPr>
        <p:spPr>
          <a:xfrm>
            <a:off x="6659031" y="3040072"/>
            <a:ext cx="2607019" cy="321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0"/>
              </a:spcBef>
            </a:pPr>
            <a:r>
              <a:rPr lang="en-US" sz="1200" kern="1200">
                <a:solidFill>
                  <a:schemeClr val="bg2"/>
                </a:solidFill>
                <a:ea typeface="+mj-ea"/>
                <a:cs typeface="+mj-cs"/>
              </a:rPr>
              <a:t>Instructions • Context • Prompt</a:t>
            </a:r>
          </a:p>
        </p:txBody>
      </p:sp>
      <p:pic>
        <p:nvPicPr>
          <p:cNvPr id="28" name="Picture 27" descr="A screenshot of a computer&#10;&#10;Description automatically generated">
            <a:extLst>
              <a:ext uri="{FF2B5EF4-FFF2-40B4-BE49-F238E27FC236}">
                <a16:creationId xmlns:a16="http://schemas.microsoft.com/office/drawing/2014/main" id="{E827FF81-59BA-C014-7B92-AF64AEAC7B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3709" y="3529611"/>
            <a:ext cx="2309537" cy="486950"/>
          </a:xfrm>
          <a:prstGeom prst="rect">
            <a:avLst/>
          </a:prstGeom>
          <a:ln w="12700">
            <a:solidFill>
              <a:schemeClr val="accent2"/>
            </a:solidFill>
          </a:ln>
        </p:spPr>
      </p:pic>
      <p:pic>
        <p:nvPicPr>
          <p:cNvPr id="13" name="Picture 12" descr="A document with text on it&#10;&#10;Description automatically generated">
            <a:extLst>
              <a:ext uri="{FF2B5EF4-FFF2-40B4-BE49-F238E27FC236}">
                <a16:creationId xmlns:a16="http://schemas.microsoft.com/office/drawing/2014/main" id="{D80FE5FB-0421-7F9F-36D1-0BBEF5C9C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5908" y="1554069"/>
            <a:ext cx="1192655" cy="1195145"/>
          </a:xfrm>
          <a:prstGeom prst="rect">
            <a:avLst/>
          </a:prstGeom>
          <a:ln w="12700">
            <a:solidFill>
              <a:schemeClr val="accent2"/>
            </a:solidFill>
          </a:ln>
        </p:spPr>
      </p:pic>
      <p:pic>
        <p:nvPicPr>
          <p:cNvPr id="29" name="Picture 28" descr="A document with text on it&#10;&#10;Description automatically generated">
            <a:extLst>
              <a:ext uri="{FF2B5EF4-FFF2-40B4-BE49-F238E27FC236}">
                <a16:creationId xmlns:a16="http://schemas.microsoft.com/office/drawing/2014/main" id="{CD96A2F9-C9A8-E229-9E88-56170BA055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8308" y="1706469"/>
            <a:ext cx="1192655" cy="1195145"/>
          </a:xfrm>
          <a:prstGeom prst="rect">
            <a:avLst/>
          </a:prstGeom>
          <a:ln w="12700">
            <a:solidFill>
              <a:schemeClr val="accent2"/>
            </a:solidFill>
          </a:ln>
        </p:spPr>
      </p:pic>
    </p:spTree>
    <p:extLst>
      <p:ext uri="{BB962C8B-B14F-4D97-AF65-F5344CB8AC3E}">
        <p14:creationId xmlns:p14="http://schemas.microsoft.com/office/powerpoint/2010/main" val="2044158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F548A-D8D7-420F-E1EF-CA7D815BFC56}"/>
              </a:ext>
            </a:extLst>
          </p:cNvPr>
          <p:cNvSpPr>
            <a:spLocks noGrp="1"/>
          </p:cNvSpPr>
          <p:nvPr>
            <p:ph type="title"/>
          </p:nvPr>
        </p:nvSpPr>
        <p:spPr/>
        <p:txBody>
          <a:bodyPr>
            <a:normAutofit/>
          </a:bodyPr>
          <a:lstStyle/>
          <a:p>
            <a:r>
              <a:rPr lang="en-US" spc="0"/>
              <a:t>OPEA current components and applications</a:t>
            </a:r>
          </a:p>
        </p:txBody>
      </p:sp>
      <p:sp>
        <p:nvSpPr>
          <p:cNvPr id="4" name="Rectangle 3">
            <a:extLst>
              <a:ext uri="{FF2B5EF4-FFF2-40B4-BE49-F238E27FC236}">
                <a16:creationId xmlns:a16="http://schemas.microsoft.com/office/drawing/2014/main" id="{E50F8AB7-1BC0-35F2-978C-3857339A23DD}"/>
              </a:ext>
            </a:extLst>
          </p:cNvPr>
          <p:cNvSpPr/>
          <p:nvPr/>
        </p:nvSpPr>
        <p:spPr>
          <a:xfrm>
            <a:off x="628089" y="1594188"/>
            <a:ext cx="1425154" cy="293185"/>
          </a:xfrm>
          <a:prstGeom prst="rect">
            <a:avLst/>
          </a:prstGeom>
          <a:solidFill>
            <a:srgbClr val="EEC3F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en-US" sz="1600" kern="1200">
                <a:solidFill>
                  <a:schemeClr val="bg2"/>
                </a:solidFill>
                <a:latin typeface="IntelOne Text Medium" panose="020B0503020203020204" pitchFamily="34" charset="77"/>
                <a:ea typeface="+mj-ea"/>
                <a:cs typeface="+mj-cs"/>
              </a:rPr>
              <a:t>Components</a:t>
            </a:r>
          </a:p>
        </p:txBody>
      </p:sp>
      <p:sp>
        <p:nvSpPr>
          <p:cNvPr id="5" name="Rectangle 4">
            <a:extLst>
              <a:ext uri="{FF2B5EF4-FFF2-40B4-BE49-F238E27FC236}">
                <a16:creationId xmlns:a16="http://schemas.microsoft.com/office/drawing/2014/main" id="{DE8DD447-91D7-68E5-FF7F-D88C9A42A839}"/>
              </a:ext>
            </a:extLst>
          </p:cNvPr>
          <p:cNvSpPr/>
          <p:nvPr/>
        </p:nvSpPr>
        <p:spPr>
          <a:xfrm>
            <a:off x="4335566" y="1594188"/>
            <a:ext cx="1508282" cy="293185"/>
          </a:xfrm>
          <a:prstGeom prst="rect">
            <a:avLst/>
          </a:prstGeom>
          <a:solidFill>
            <a:srgbClr val="EEC3F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en-US" sz="1600" kern="1200">
                <a:solidFill>
                  <a:schemeClr val="bg2"/>
                </a:solidFill>
                <a:latin typeface="IntelOne Text Medium" panose="020B0503020203020204" pitchFamily="34" charset="77"/>
                <a:ea typeface="+mj-ea"/>
                <a:cs typeface="+mj-cs"/>
              </a:rPr>
              <a:t>Example apps</a:t>
            </a:r>
          </a:p>
        </p:txBody>
      </p:sp>
      <p:sp>
        <p:nvSpPr>
          <p:cNvPr id="9" name="Oval 8">
            <a:extLst>
              <a:ext uri="{FF2B5EF4-FFF2-40B4-BE49-F238E27FC236}">
                <a16:creationId xmlns:a16="http://schemas.microsoft.com/office/drawing/2014/main" id="{78C942CD-4C8B-19B6-8042-265E109C6B5E}"/>
              </a:ext>
            </a:extLst>
          </p:cNvPr>
          <p:cNvSpPr/>
          <p:nvPr/>
        </p:nvSpPr>
        <p:spPr>
          <a:xfrm>
            <a:off x="12379578" y="-88020"/>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pic>
        <p:nvPicPr>
          <p:cNvPr id="10" name="Picture 9">
            <a:extLst>
              <a:ext uri="{FF2B5EF4-FFF2-40B4-BE49-F238E27FC236}">
                <a16:creationId xmlns:a16="http://schemas.microsoft.com/office/drawing/2014/main" id="{76D148E8-0CFD-AF42-4300-208B12EE59D2}"/>
              </a:ext>
            </a:extLst>
          </p:cNvPr>
          <p:cNvPicPr>
            <a:picLocks noChangeAspect="1"/>
          </p:cNvPicPr>
          <p:nvPr/>
        </p:nvPicPr>
        <p:blipFill>
          <a:blip r:embed="rId3"/>
          <a:stretch>
            <a:fillRect/>
          </a:stretch>
        </p:blipFill>
        <p:spPr>
          <a:xfrm>
            <a:off x="4093321" y="1921010"/>
            <a:ext cx="3850096" cy="4129027"/>
          </a:xfrm>
          <a:prstGeom prst="rect">
            <a:avLst/>
          </a:prstGeom>
        </p:spPr>
      </p:pic>
      <p:pic>
        <p:nvPicPr>
          <p:cNvPr id="11" name="Picture 10">
            <a:extLst>
              <a:ext uri="{FF2B5EF4-FFF2-40B4-BE49-F238E27FC236}">
                <a16:creationId xmlns:a16="http://schemas.microsoft.com/office/drawing/2014/main" id="{2605B7C1-3E7F-58F5-78A8-CC210BFA151D}"/>
              </a:ext>
            </a:extLst>
          </p:cNvPr>
          <p:cNvPicPr>
            <a:picLocks noChangeAspect="1"/>
          </p:cNvPicPr>
          <p:nvPr/>
        </p:nvPicPr>
        <p:blipFill>
          <a:blip r:embed="rId4"/>
          <a:stretch>
            <a:fillRect/>
          </a:stretch>
        </p:blipFill>
        <p:spPr>
          <a:xfrm>
            <a:off x="399359" y="1921010"/>
            <a:ext cx="3849226" cy="4128094"/>
          </a:xfrm>
          <a:prstGeom prst="rect">
            <a:avLst/>
          </a:prstGeom>
        </p:spPr>
      </p:pic>
      <p:sp>
        <p:nvSpPr>
          <p:cNvPr id="16" name="TextBox 15">
            <a:extLst>
              <a:ext uri="{FF2B5EF4-FFF2-40B4-BE49-F238E27FC236}">
                <a16:creationId xmlns:a16="http://schemas.microsoft.com/office/drawing/2014/main" id="{9656D8D9-2674-8318-D55C-7356FF58332D}"/>
              </a:ext>
            </a:extLst>
          </p:cNvPr>
          <p:cNvSpPr txBox="1"/>
          <p:nvPr/>
        </p:nvSpPr>
        <p:spPr>
          <a:xfrm>
            <a:off x="12563670" y="4467181"/>
            <a:ext cx="2871787" cy="758477"/>
          </a:xfrm>
          <a:prstGeom prst="rect">
            <a:avLst/>
          </a:prstGeom>
          <a:solidFill>
            <a:srgbClr val="FFFF00"/>
          </a:solidFill>
        </p:spPr>
        <p:txBody>
          <a:bodyPr wrap="square" rtlCol="0">
            <a:spAutoFit/>
          </a:bodyPr>
          <a:lstStyle/>
          <a:p>
            <a:r>
              <a:rPr lang="en-US"/>
              <a:t>Back up for a demo </a:t>
            </a:r>
          </a:p>
        </p:txBody>
      </p:sp>
      <p:sp>
        <p:nvSpPr>
          <p:cNvPr id="20" name="Rounded Rectangle 19">
            <a:extLst>
              <a:ext uri="{FF2B5EF4-FFF2-40B4-BE49-F238E27FC236}">
                <a16:creationId xmlns:a16="http://schemas.microsoft.com/office/drawing/2014/main" id="{BE0F7372-CAA6-EB59-E99F-EFD310EEEDC3}"/>
              </a:ext>
            </a:extLst>
          </p:cNvPr>
          <p:cNvSpPr/>
          <p:nvPr/>
        </p:nvSpPr>
        <p:spPr>
          <a:xfrm>
            <a:off x="8043042" y="2071560"/>
            <a:ext cx="3491256" cy="3655909"/>
          </a:xfrm>
          <a:prstGeom prst="roundRect">
            <a:avLst>
              <a:gd name="adj" fmla="val 2161"/>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F8CA5759-0691-685C-C7DA-5EC4C6D2FE98}"/>
              </a:ext>
            </a:extLst>
          </p:cNvPr>
          <p:cNvSpPr txBox="1">
            <a:spLocks/>
          </p:cNvSpPr>
          <p:nvPr/>
        </p:nvSpPr>
        <p:spPr>
          <a:xfrm>
            <a:off x="8484091" y="2864977"/>
            <a:ext cx="2609158" cy="19093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kern="1200">
                <a:solidFill>
                  <a:schemeClr val="accent1"/>
                </a:solidFill>
                <a:ea typeface="+mj-ea"/>
                <a:cs typeface="+mj-cs"/>
              </a:rPr>
              <a:t>Supporting apps</a:t>
            </a:r>
          </a:p>
          <a:p>
            <a:pPr>
              <a:lnSpc>
                <a:spcPct val="150000"/>
              </a:lnSpc>
            </a:pPr>
            <a:r>
              <a:rPr lang="en-US" sz="1600" kern="1200" err="1">
                <a:solidFill>
                  <a:schemeClr val="accent1"/>
                </a:solidFill>
                <a:ea typeface="+mj-ea"/>
                <a:cs typeface="+mj-cs"/>
              </a:rPr>
              <a:t>GenAI</a:t>
            </a:r>
            <a:r>
              <a:rPr lang="en-US" sz="1600" kern="1200">
                <a:solidFill>
                  <a:schemeClr val="accent1"/>
                </a:solidFill>
                <a:ea typeface="+mj-ea"/>
                <a:cs typeface="+mj-cs"/>
              </a:rPr>
              <a:t> evaluator</a:t>
            </a:r>
          </a:p>
          <a:p>
            <a:pPr>
              <a:lnSpc>
                <a:spcPct val="150000"/>
              </a:lnSpc>
            </a:pPr>
            <a:r>
              <a:rPr lang="en-US" sz="1600" kern="1200" err="1">
                <a:solidFill>
                  <a:schemeClr val="accent1"/>
                </a:solidFill>
                <a:ea typeface="+mj-ea"/>
                <a:cs typeface="+mj-cs"/>
              </a:rPr>
              <a:t>GenAI</a:t>
            </a:r>
            <a:r>
              <a:rPr lang="en-US" sz="1600" kern="1200">
                <a:solidFill>
                  <a:schemeClr val="accent1"/>
                </a:solidFill>
                <a:ea typeface="+mj-ea"/>
                <a:cs typeface="+mj-cs"/>
              </a:rPr>
              <a:t> inference</a:t>
            </a:r>
          </a:p>
          <a:p>
            <a:pPr>
              <a:lnSpc>
                <a:spcPct val="150000"/>
              </a:lnSpc>
            </a:pPr>
            <a:r>
              <a:rPr lang="en-US" sz="1600" kern="1200">
                <a:solidFill>
                  <a:schemeClr val="accent1"/>
                </a:solidFill>
                <a:ea typeface="+mj-ea"/>
                <a:cs typeface="+mj-cs"/>
              </a:rPr>
              <a:t>Governance</a:t>
            </a:r>
          </a:p>
          <a:p>
            <a:pPr marL="0" indent="0">
              <a:lnSpc>
                <a:spcPct val="150000"/>
              </a:lnSpc>
              <a:buNone/>
            </a:pPr>
            <a:endParaRPr lang="en-US" sz="1600" kern="1200">
              <a:solidFill>
                <a:schemeClr val="accent1"/>
              </a:solidFill>
              <a:ea typeface="+mj-ea"/>
              <a:cs typeface="+mj-cs"/>
            </a:endParaRPr>
          </a:p>
        </p:txBody>
      </p:sp>
    </p:spTree>
    <p:extLst>
      <p:ext uri="{BB962C8B-B14F-4D97-AF65-F5344CB8AC3E}">
        <p14:creationId xmlns:p14="http://schemas.microsoft.com/office/powerpoint/2010/main" val="116043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a:t>Participate in OPEA</a:t>
            </a:r>
          </a:p>
        </p:txBody>
      </p:sp>
      <p:sp>
        <p:nvSpPr>
          <p:cNvPr id="6" name="Google Shape;665;g2782967e06e_0_832">
            <a:extLst>
              <a:ext uri="{FF2B5EF4-FFF2-40B4-BE49-F238E27FC236}">
                <a16:creationId xmlns:a16="http://schemas.microsoft.com/office/drawing/2014/main" id="{199496F4-EC99-FF4A-3766-DFF6E38D5C11}"/>
              </a:ext>
            </a:extLst>
          </p:cNvPr>
          <p:cNvSpPr txBox="1"/>
          <p:nvPr/>
        </p:nvSpPr>
        <p:spPr>
          <a:xfrm>
            <a:off x="902327" y="4986918"/>
            <a:ext cx="2493117" cy="430833"/>
          </a:xfrm>
          <a:prstGeom prst="rect">
            <a:avLst/>
          </a:prstGeom>
          <a:noFill/>
          <a:ln>
            <a:noFill/>
          </a:ln>
        </p:spPr>
        <p:txBody>
          <a:bodyPr spcFirstLastPara="1" wrap="square" lIns="121900" tIns="60933" rIns="121900" bIns="60933" anchor="t" anchorCtr="0">
            <a:spAutoFit/>
          </a:bodyPr>
          <a:lstStyle/>
          <a:p>
            <a:pPr>
              <a:lnSpc>
                <a:spcPct val="100000"/>
              </a:lnSpc>
              <a:spcBef>
                <a:spcPts val="0"/>
              </a:spcBef>
            </a:pPr>
            <a:r>
              <a:rPr lang="en-US" sz="2000" u="sng">
                <a:solidFill>
                  <a:schemeClr val="tx1"/>
                </a:solidFill>
                <a:ea typeface="Open Sans Medium"/>
                <a:cs typeface="Open Sans Medium"/>
                <a:sym typeface="Open Sans Medium"/>
                <a:hlinkClick r:id="rId3">
                  <a:extLst>
                    <a:ext uri="{A12FA001-AC4F-418D-AE19-62706E023703}">
                      <ahyp:hlinkClr xmlns:ahyp="http://schemas.microsoft.com/office/drawing/2018/hyperlinkcolor" val="tx"/>
                    </a:ext>
                  </a:extLst>
                </a:hlinkClick>
              </a:rPr>
              <a:t>Visit OPEA.dev</a:t>
            </a:r>
            <a:endParaRPr sz="2000">
              <a:solidFill>
                <a:schemeClr val="tx1"/>
              </a:solidFill>
              <a:ea typeface="Open Sans Medium"/>
              <a:cs typeface="Open Sans Medium"/>
              <a:sym typeface="Open Sans Medium"/>
            </a:endParaRPr>
          </a:p>
        </p:txBody>
      </p:sp>
      <p:pic>
        <p:nvPicPr>
          <p:cNvPr id="7" name="Google Shape;682;g2782967e06e_0_832" descr="A qr code on a white background&#10;&#10;Description automatically generated">
            <a:extLst>
              <a:ext uri="{FF2B5EF4-FFF2-40B4-BE49-F238E27FC236}">
                <a16:creationId xmlns:a16="http://schemas.microsoft.com/office/drawing/2014/main" id="{48304BBF-43FC-6E5E-0E2F-3825FB1CF2D2}"/>
              </a:ext>
            </a:extLst>
          </p:cNvPr>
          <p:cNvPicPr preferRelativeResize="0"/>
          <p:nvPr/>
        </p:nvPicPr>
        <p:blipFill rotWithShape="1">
          <a:blip r:embed="rId4">
            <a:alphaModFix/>
          </a:blip>
          <a:srcRect/>
          <a:stretch/>
        </p:blipFill>
        <p:spPr>
          <a:xfrm>
            <a:off x="1008739" y="2066375"/>
            <a:ext cx="2818176" cy="2818176"/>
          </a:xfrm>
          <a:prstGeom prst="rect">
            <a:avLst/>
          </a:prstGeom>
          <a:noFill/>
          <a:ln>
            <a:noFill/>
          </a:ln>
        </p:spPr>
      </p:pic>
      <p:sp>
        <p:nvSpPr>
          <p:cNvPr id="9" name="Content Placeholder 2">
            <a:extLst>
              <a:ext uri="{FF2B5EF4-FFF2-40B4-BE49-F238E27FC236}">
                <a16:creationId xmlns:a16="http://schemas.microsoft.com/office/drawing/2014/main" id="{DDE825CC-8FB0-5234-376E-62B3B4C7CAD0}"/>
              </a:ext>
            </a:extLst>
          </p:cNvPr>
          <p:cNvSpPr txBox="1">
            <a:spLocks/>
          </p:cNvSpPr>
          <p:nvPr/>
        </p:nvSpPr>
        <p:spPr>
          <a:xfrm>
            <a:off x="5255879" y="1872667"/>
            <a:ext cx="5378823" cy="34200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800">
                <a:ea typeface="Arial"/>
                <a:cs typeface="Arial"/>
                <a:sym typeface="Arial"/>
              </a:rPr>
              <a:t>Join </a:t>
            </a:r>
            <a:r>
              <a:rPr lang="en-US" sz="1800"/>
              <a:t>a Working Group</a:t>
            </a:r>
          </a:p>
          <a:p>
            <a:pPr>
              <a:lnSpc>
                <a:spcPct val="150000"/>
              </a:lnSpc>
              <a:spcBef>
                <a:spcPts val="0"/>
              </a:spcBef>
            </a:pPr>
            <a:r>
              <a:rPr lang="en-US" sz="1800">
                <a:ea typeface="Arial"/>
                <a:cs typeface="Arial"/>
                <a:sym typeface="Arial"/>
              </a:rPr>
              <a:t>Bring Enterprise AI use cases</a:t>
            </a:r>
            <a:endParaRPr lang="en-US" sz="1800"/>
          </a:p>
          <a:p>
            <a:pPr>
              <a:lnSpc>
                <a:spcPct val="150000"/>
              </a:lnSpc>
              <a:spcBef>
                <a:spcPts val="0"/>
              </a:spcBef>
            </a:pPr>
            <a:r>
              <a:rPr lang="en-US" sz="1800">
                <a:ea typeface="Arial"/>
                <a:cs typeface="Arial"/>
                <a:sym typeface="Arial"/>
              </a:rPr>
              <a:t>Contribute code, docs, projects, blueprints, and more</a:t>
            </a:r>
            <a:endParaRPr lang="en-US" sz="1800"/>
          </a:p>
          <a:p>
            <a:pPr>
              <a:lnSpc>
                <a:spcPct val="150000"/>
              </a:lnSpc>
              <a:spcBef>
                <a:spcPts val="0"/>
              </a:spcBef>
            </a:pPr>
            <a:r>
              <a:rPr lang="en-US" sz="1800">
                <a:ea typeface="Arial"/>
                <a:cs typeface="Arial"/>
                <a:sym typeface="Arial"/>
              </a:rPr>
              <a:t>Provide feedback</a:t>
            </a:r>
          </a:p>
          <a:p>
            <a:pPr>
              <a:lnSpc>
                <a:spcPct val="150000"/>
              </a:lnSpc>
              <a:spcBef>
                <a:spcPts val="0"/>
              </a:spcBef>
            </a:pPr>
            <a:r>
              <a:rPr lang="en-US" sz="1800">
                <a:ea typeface="Arial"/>
                <a:cs typeface="Arial"/>
                <a:sym typeface="Arial"/>
              </a:rPr>
              <a:t>Evangelism and Promotion of OPEA in YOUR communities, events</a:t>
            </a:r>
            <a:endParaRPr lang="en-US" sz="1800"/>
          </a:p>
          <a:p>
            <a:pPr>
              <a:lnSpc>
                <a:spcPct val="150000"/>
              </a:lnSpc>
              <a:spcBef>
                <a:spcPts val="0"/>
              </a:spcBef>
            </a:pPr>
            <a:endParaRPr lang="en-US" sz="1800"/>
          </a:p>
          <a:p>
            <a:pPr marL="0" indent="0">
              <a:lnSpc>
                <a:spcPct val="150000"/>
              </a:lnSpc>
              <a:buNone/>
            </a:pPr>
            <a:endParaRPr lang="en-US" sz="1800" kern="1200">
              <a:ea typeface="+mj-ea"/>
              <a:cs typeface="+mj-cs"/>
            </a:endParaRPr>
          </a:p>
        </p:txBody>
      </p:sp>
      <p:pic>
        <p:nvPicPr>
          <p:cNvPr id="2" name="Picture 1">
            <a:extLst>
              <a:ext uri="{FF2B5EF4-FFF2-40B4-BE49-F238E27FC236}">
                <a16:creationId xmlns:a16="http://schemas.microsoft.com/office/drawing/2014/main" id="{D4727728-5704-5583-AF00-A699891801DA}"/>
              </a:ext>
            </a:extLst>
          </p:cNvPr>
          <p:cNvPicPr>
            <a:picLocks noChangeAspect="1"/>
          </p:cNvPicPr>
          <p:nvPr/>
        </p:nvPicPr>
        <p:blipFill>
          <a:blip r:embed="rId5"/>
          <a:stretch>
            <a:fillRect/>
          </a:stretch>
        </p:blipFill>
        <p:spPr>
          <a:xfrm>
            <a:off x="1008739" y="2058965"/>
            <a:ext cx="2818177" cy="2818177"/>
          </a:xfrm>
          <a:prstGeom prst="rect">
            <a:avLst/>
          </a:prstGeom>
        </p:spPr>
      </p:pic>
    </p:spTree>
    <p:extLst>
      <p:ext uri="{BB962C8B-B14F-4D97-AF65-F5344CB8AC3E}">
        <p14:creationId xmlns:p14="http://schemas.microsoft.com/office/powerpoint/2010/main" val="165817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dirty="0"/>
              <a:t>Download Slides</a:t>
            </a:r>
          </a:p>
        </p:txBody>
      </p:sp>
      <p:pic>
        <p:nvPicPr>
          <p:cNvPr id="2" name="Picture 1">
            <a:extLst>
              <a:ext uri="{FF2B5EF4-FFF2-40B4-BE49-F238E27FC236}">
                <a16:creationId xmlns:a16="http://schemas.microsoft.com/office/drawing/2014/main" id="{D4727728-5704-5583-AF00-A699891801DA}"/>
              </a:ext>
            </a:extLst>
          </p:cNvPr>
          <p:cNvPicPr>
            <a:picLocks noChangeAspect="1"/>
          </p:cNvPicPr>
          <p:nvPr/>
        </p:nvPicPr>
        <p:blipFill>
          <a:blip r:embed="rId3"/>
          <a:stretch>
            <a:fillRect/>
          </a:stretch>
        </p:blipFill>
        <p:spPr>
          <a:xfrm>
            <a:off x="4113485" y="1446485"/>
            <a:ext cx="3965029" cy="3965029"/>
          </a:xfrm>
          <a:prstGeom prst="rect">
            <a:avLst/>
          </a:prstGeom>
        </p:spPr>
      </p:pic>
      <p:pic>
        <p:nvPicPr>
          <p:cNvPr id="4" name="Picture 3">
            <a:extLst>
              <a:ext uri="{FF2B5EF4-FFF2-40B4-BE49-F238E27FC236}">
                <a16:creationId xmlns:a16="http://schemas.microsoft.com/office/drawing/2014/main" id="{23F97C91-6F9A-7F2C-D6FE-CA3F88DF9AF1}"/>
              </a:ext>
            </a:extLst>
          </p:cNvPr>
          <p:cNvPicPr>
            <a:picLocks noChangeAspect="1"/>
          </p:cNvPicPr>
          <p:nvPr/>
        </p:nvPicPr>
        <p:blipFill>
          <a:blip r:embed="rId4"/>
          <a:stretch>
            <a:fillRect/>
          </a:stretch>
        </p:blipFill>
        <p:spPr>
          <a:xfrm>
            <a:off x="4113485" y="1446485"/>
            <a:ext cx="3965028" cy="3965028"/>
          </a:xfrm>
          <a:prstGeom prst="rect">
            <a:avLst/>
          </a:prstGeom>
        </p:spPr>
      </p:pic>
    </p:spTree>
    <p:extLst>
      <p:ext uri="{BB962C8B-B14F-4D97-AF65-F5344CB8AC3E}">
        <p14:creationId xmlns:p14="http://schemas.microsoft.com/office/powerpoint/2010/main" val="4214949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Intel-dark">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OES 2024 Slide Template" id="{6CFB76A7-5766-C54F-AB0B-49641BB5321D}" vid="{0350F024-4E05-6546-A7F8-FD44D1BB604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b98a2d5-c998-4055-a406-6c6e42f29340">
      <Terms xmlns="http://schemas.microsoft.com/office/infopath/2007/PartnerControls"/>
    </lcf76f155ced4ddcb4097134ff3c332f>
    <TaxCatchAll xmlns="90a1bc8f-61ae-47cc-bee9-02e19803c35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0E3778FA980143AD71E2CA5E9E19E7" ma:contentTypeVersion="17" ma:contentTypeDescription="Create a new document." ma:contentTypeScope="" ma:versionID="51f2ea5235f5baabde36cedb88d1723f">
  <xsd:schema xmlns:xsd="http://www.w3.org/2001/XMLSchema" xmlns:xs="http://www.w3.org/2001/XMLSchema" xmlns:p="http://schemas.microsoft.com/office/2006/metadata/properties" xmlns:ns2="1b98a2d5-c998-4055-a406-6c6e42f29340" xmlns:ns3="90a1bc8f-61ae-47cc-bee9-02e19803c35f" targetNamespace="http://schemas.microsoft.com/office/2006/metadata/properties" ma:root="true" ma:fieldsID="c341e03fc5ec0616a994946066959b60" ns2:_="" ns3:_="">
    <xsd:import namespace="1b98a2d5-c998-4055-a406-6c6e42f29340"/>
    <xsd:import namespace="90a1bc8f-61ae-47cc-bee9-02e19803c35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8a2d5-c998-4055-a406-6c6e42f29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2a7515c-90a7-421b-ad67-16208a05513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1bc8f-61ae-47cc-bee9-02e19803c35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f10bcf8-1599-41a5-b4b8-cc7e9a88b6c0}" ma:internalName="TaxCatchAll" ma:showField="CatchAllData" ma:web="90a1bc8f-61ae-47cc-bee9-02e19803c35f">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C3DAE0-9310-4542-9112-9E586E2A9783}">
  <ds:schemaRefs>
    <ds:schemaRef ds:uri="1b98a2d5-c998-4055-a406-6c6e42f29340"/>
    <ds:schemaRef ds:uri="http://purl.org/dc/dcmitype/"/>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90a1bc8f-61ae-47cc-bee9-02e19803c35f"/>
    <ds:schemaRef ds:uri="http://purl.org/dc/terms/"/>
  </ds:schemaRefs>
</ds:datastoreItem>
</file>

<file path=customXml/itemProps2.xml><?xml version="1.0" encoding="utf-8"?>
<ds:datastoreItem xmlns:ds="http://schemas.openxmlformats.org/officeDocument/2006/customXml" ds:itemID="{A336ED20-3C6C-4EA2-990C-B91E9E20FD58}">
  <ds:schemaRefs>
    <ds:schemaRef ds:uri="1b98a2d5-c998-4055-a406-6c6e42f29340"/>
    <ds:schemaRef ds:uri="90a1bc8f-61ae-47cc-bee9-02e19803c3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E847F41-6336-4DEB-9999-7B0215EF303E}">
  <ds:schemaRefs>
    <ds:schemaRef ds:uri="http://schemas.microsoft.com/sharepoint/v3/contenttype/forms"/>
  </ds:schemaRefs>
</ds:datastoreItem>
</file>

<file path=docMetadata/LabelInfo.xml><?xml version="1.0" encoding="utf-8"?>
<clbl:labelList xmlns:clbl="http://schemas.microsoft.com/office/2020/mipLabelMetadata">
  <clbl:label id="{9aa06179-68b3-4e2b-b09b-a2424735516b}" enabled="1" method="Privileged" siteId="{46c98d88-e344-4ed4-8496-4ed7712e255d}" removed="0"/>
</clbl:labelList>
</file>

<file path=docProps/app.xml><?xml version="1.0" encoding="utf-8"?>
<Properties xmlns="http://schemas.openxmlformats.org/officeDocument/2006/extended-properties" xmlns:vt="http://schemas.openxmlformats.org/officeDocument/2006/docPropsVTypes">
  <Template>1_Intel-dark</Template>
  <TotalTime>1434</TotalTime>
  <Words>737</Words>
  <Application>Microsoft Macintosh PowerPoint</Application>
  <PresentationFormat>Widescreen</PresentationFormat>
  <Paragraphs>81</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Open Sans Medium</vt:lpstr>
      <vt:lpstr>IntelOne Mono</vt:lpstr>
      <vt:lpstr>IntelOne Display Regular</vt:lpstr>
      <vt:lpstr>IntelOne Text</vt:lpstr>
      <vt:lpstr>Montserrat</vt:lpstr>
      <vt:lpstr>IntelOne Text Medium</vt:lpstr>
      <vt:lpstr>1_Intel-dark</vt:lpstr>
      <vt:lpstr>Massive innovation, expensive duplication, no standardization</vt:lpstr>
      <vt:lpstr>Life is easier when things go together</vt:lpstr>
      <vt:lpstr>Gen AI RAG Application</vt:lpstr>
      <vt:lpstr>Open-source platform that organizes GEN AI chaos</vt:lpstr>
      <vt:lpstr>OPEA Contributors</vt:lpstr>
      <vt:lpstr>How OPEA RAG ChatQnA blueprint</vt:lpstr>
      <vt:lpstr>OPEA current components and applications</vt:lpstr>
      <vt:lpstr>Participate in OPEA</vt:lpstr>
      <vt:lpstr>Download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Simplifying Generative AI App Development: Why Standards Matter</dc:title>
  <dc:creator>Lanza, Ezequiel</dc:creator>
  <cp:keywords>CTPClassification=CTP_NT</cp:keywords>
  <cp:lastModifiedBy>Druckman, Katherine</cp:lastModifiedBy>
  <cp:revision>2</cp:revision>
  <dcterms:created xsi:type="dcterms:W3CDTF">2024-05-15T16:19:03Z</dcterms:created>
  <dcterms:modified xsi:type="dcterms:W3CDTF">2024-09-16T12:18:36Z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2020-08-25 17:44:19Z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MSIP_Label_9aa06179-68b3-4e2b-b09b-a2424735516b_Enabled">
    <vt:lpwstr>True</vt:lpwstr>
  </property>
  <property fmtid="{D5CDD505-2E9C-101B-9397-08002B2CF9AE}" pid="9" name="MSIP_Label_9aa06179-68b3-4e2b-b09b-a2424735516b_SiteId">
    <vt:lpwstr>46c98d88-e344-4ed4-8496-4ed7712e255d</vt:lpwstr>
  </property>
  <property fmtid="{D5CDD505-2E9C-101B-9397-08002B2CF9AE}" pid="10" name="MSIP_Label_9aa06179-68b3-4e2b-b09b-a2424735516b_Owner">
    <vt:lpwstr>louis.a.baldock@intel.com</vt:lpwstr>
  </property>
  <property fmtid="{D5CDD505-2E9C-101B-9397-08002B2CF9AE}" pid="11" name="MSIP_Label_9aa06179-68b3-4e2b-b09b-a2424735516b_SetDate">
    <vt:lpwstr>2021-08-04T15:20:47.1811687Z</vt:lpwstr>
  </property>
  <property fmtid="{D5CDD505-2E9C-101B-9397-08002B2CF9AE}" pid="12" name="MSIP_Label_9aa06179-68b3-4e2b-b09b-a2424735516b_Name">
    <vt:lpwstr>Intel Confidential</vt:lpwstr>
  </property>
  <property fmtid="{D5CDD505-2E9C-101B-9397-08002B2CF9AE}" pid="13" name="MSIP_Label_9aa06179-68b3-4e2b-b09b-a2424735516b_Application">
    <vt:lpwstr>Microsoft Azure Information Protection</vt:lpwstr>
  </property>
  <property fmtid="{D5CDD505-2E9C-101B-9397-08002B2CF9AE}" pid="14" name="MSIP_Label_9aa06179-68b3-4e2b-b09b-a2424735516b_ActionId">
    <vt:lpwstr>809b7d20-7060-4c24-8e9e-037f4ef52103</vt:lpwstr>
  </property>
  <property fmtid="{D5CDD505-2E9C-101B-9397-08002B2CF9AE}" pid="15" name="MSIP_Label_9aa06179-68b3-4e2b-b09b-a2424735516b_Extended_MSFT_Method">
    <vt:lpwstr>Manual</vt:lpwstr>
  </property>
  <property fmtid="{D5CDD505-2E9C-101B-9397-08002B2CF9AE}" pid="16" name="Sensitivity">
    <vt:lpwstr>Intel Confidential</vt:lpwstr>
  </property>
  <property fmtid="{D5CDD505-2E9C-101B-9397-08002B2CF9AE}" pid="17" name="ContentTypeId">
    <vt:lpwstr>0x010100780E3778FA980143AD71E2CA5E9E19E7</vt:lpwstr>
  </property>
  <property fmtid="{D5CDD505-2E9C-101B-9397-08002B2CF9AE}" pid="18" name="MediaServiceImageTags">
    <vt:lpwstr/>
  </property>
</Properties>
</file>